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8288000" cy="10287000"/>
  <p:notesSz cx="6858000" cy="9144000"/>
  <p:embeddedFontLst>
    <p:embeddedFont>
      <p:font typeface="Bungee" panose="020B0604020202020204" charset="0"/>
      <p:regular r:id="rId19"/>
    </p:embeddedFont>
    <p:embeddedFont>
      <p:font typeface="Calibri" panose="020F0502020204030204" pitchFamily="34" charset="0"/>
      <p:regular r:id="rId20"/>
      <p:bold r:id="rId21"/>
      <p:italic r:id="rId22"/>
      <p:boldItalic r:id="rId23"/>
    </p:embeddedFont>
    <p:embeddedFont>
      <p:font typeface="Rubik" panose="020B0604020202020204" charset="-79"/>
      <p:bold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CAE824-1B11-4FB3-EC06-3D0970F1AF59}" v="24" dt="2023-10-04T21:29:20.067"/>
    <p1510:client id="{390C3706-1DB7-9303-0C8E-2A5F62BA00CE}" v="71" dt="2023-10-11T21:42:14.457"/>
    <p1510:client id="{F539F899-AB1F-5A4C-21D3-05F5CFAE7B3C}" v="509" dt="2023-10-06T15:09:10.4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45550a542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g245550a542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45550a542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g245550a542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7f7d34a0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27f7d34a0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45550a542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245550a542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ed.ted.com/lessons/how-do-airplanes-stay-in-the-air-raymond-adkins#digdeeper" TargetMode="External"/><Relationship Id="rId5" Type="http://schemas.openxmlformats.org/officeDocument/2006/relationships/image" Target="../media/image22.jpg"/><Relationship Id="rId4" Type="http://schemas.openxmlformats.org/officeDocument/2006/relationships/hyperlink" Target="http://www.youtube.com/watch?v=p4VHMsIuPm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ducksters.com/science/quiz/gravity_questions.php"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gif"/><Relationship Id="rId5" Type="http://schemas.openxmlformats.org/officeDocument/2006/relationships/image" Target="../media/image4.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83"/>
        <p:cNvGrpSpPr/>
        <p:nvPr/>
      </p:nvGrpSpPr>
      <p:grpSpPr>
        <a:xfrm>
          <a:off x="0" y="0"/>
          <a:ext cx="0" cy="0"/>
          <a:chOff x="0" y="0"/>
          <a:chExt cx="0" cy="0"/>
        </a:xfrm>
      </p:grpSpPr>
      <p:sp>
        <p:nvSpPr>
          <p:cNvPr id="84" name="Google Shape;84;p13"/>
          <p:cNvSpPr/>
          <p:nvPr/>
        </p:nvSpPr>
        <p:spPr>
          <a:xfrm rot="-3975345" flipH="1">
            <a:off x="15140014" y="5196220"/>
            <a:ext cx="8252190" cy="7344449"/>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3">
              <a:alphaModFix/>
            </a:blip>
            <a:stretch>
              <a:fillRect/>
            </a:stretch>
          </a:blipFill>
          <a:ln>
            <a:noFill/>
          </a:ln>
        </p:spPr>
      </p:sp>
      <p:sp>
        <p:nvSpPr>
          <p:cNvPr id="85" name="Google Shape;85;p13"/>
          <p:cNvSpPr/>
          <p:nvPr/>
        </p:nvSpPr>
        <p:spPr>
          <a:xfrm rot="-3010565" flipH="1">
            <a:off x="3846832" y="5446563"/>
            <a:ext cx="7172750" cy="6383748"/>
          </a:xfrm>
          <a:custGeom>
            <a:avLst/>
            <a:gdLst/>
            <a:ahLst/>
            <a:cxnLst/>
            <a:rect l="l" t="t" r="r" b="b"/>
            <a:pathLst>
              <a:path w="7177574" h="6388041" extrusionOk="0">
                <a:moveTo>
                  <a:pt x="7177574" y="0"/>
                </a:moveTo>
                <a:lnTo>
                  <a:pt x="0" y="0"/>
                </a:lnTo>
                <a:lnTo>
                  <a:pt x="0" y="6388041"/>
                </a:lnTo>
                <a:lnTo>
                  <a:pt x="7177574" y="6388041"/>
                </a:lnTo>
                <a:lnTo>
                  <a:pt x="7177574" y="0"/>
                </a:lnTo>
                <a:close/>
              </a:path>
            </a:pathLst>
          </a:custGeom>
          <a:blipFill rotWithShape="1">
            <a:blip r:embed="rId3">
              <a:alphaModFix/>
            </a:blip>
            <a:stretch>
              <a:fillRect/>
            </a:stretch>
          </a:blipFill>
          <a:ln>
            <a:noFill/>
          </a:ln>
        </p:spPr>
      </p:sp>
      <p:pic>
        <p:nvPicPr>
          <p:cNvPr id="86" name="Google Shape;86;p13"/>
          <p:cNvPicPr preferRelativeResize="0"/>
          <p:nvPr/>
        </p:nvPicPr>
        <p:blipFill>
          <a:blip r:embed="rId4">
            <a:alphaModFix/>
          </a:blip>
          <a:stretch>
            <a:fillRect/>
          </a:stretch>
        </p:blipFill>
        <p:spPr>
          <a:xfrm>
            <a:off x="0" y="0"/>
            <a:ext cx="18288000" cy="10287000"/>
          </a:xfrm>
          <a:prstGeom prst="rect">
            <a:avLst/>
          </a:prstGeom>
          <a:noFill/>
          <a:ln>
            <a:noFill/>
          </a:ln>
        </p:spPr>
      </p:pic>
      <p:sp>
        <p:nvSpPr>
          <p:cNvPr id="87" name="Google Shape;87;p13"/>
          <p:cNvSpPr/>
          <p:nvPr/>
        </p:nvSpPr>
        <p:spPr>
          <a:xfrm rot="-10699641" flipH="1">
            <a:off x="12426001" y="-5270072"/>
            <a:ext cx="8255364" cy="7347274"/>
          </a:xfrm>
          <a:custGeom>
            <a:avLst/>
            <a:gdLst/>
            <a:ahLst/>
            <a:cxnLst/>
            <a:rect l="l" t="t" r="r" b="b"/>
            <a:pathLst>
              <a:path w="8255364" h="7347274" extrusionOk="0">
                <a:moveTo>
                  <a:pt x="8255364" y="0"/>
                </a:moveTo>
                <a:lnTo>
                  <a:pt x="0" y="0"/>
                </a:lnTo>
                <a:lnTo>
                  <a:pt x="0" y="7347275"/>
                </a:lnTo>
                <a:lnTo>
                  <a:pt x="8255364" y="7347275"/>
                </a:lnTo>
                <a:lnTo>
                  <a:pt x="8255364" y="0"/>
                </a:lnTo>
                <a:close/>
              </a:path>
            </a:pathLst>
          </a:custGeom>
          <a:blipFill rotWithShape="1">
            <a:blip r:embed="rId3">
              <a:alphaModFix/>
            </a:blip>
            <a:stretch>
              <a:fillRect/>
            </a:stretch>
          </a:blipFill>
          <a:ln>
            <a:noFill/>
          </a:ln>
        </p:spPr>
      </p:sp>
      <p:sp>
        <p:nvSpPr>
          <p:cNvPr id="88" name="Google Shape;88;p13"/>
          <p:cNvSpPr txBox="1"/>
          <p:nvPr/>
        </p:nvSpPr>
        <p:spPr>
          <a:xfrm>
            <a:off x="1825977" y="2170102"/>
            <a:ext cx="14636100" cy="34623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US" sz="12496">
                <a:solidFill>
                  <a:srgbClr val="CE56C9"/>
                </a:solidFill>
                <a:latin typeface="Bungee"/>
                <a:ea typeface="Bungee"/>
                <a:cs typeface="Bungee"/>
                <a:sym typeface="Bungee"/>
              </a:rPr>
              <a:t>Gravity in space</a:t>
            </a:r>
            <a:endParaRPr/>
          </a:p>
        </p:txBody>
      </p:sp>
      <p:sp>
        <p:nvSpPr>
          <p:cNvPr id="89" name="Google Shape;89;p13"/>
          <p:cNvSpPr/>
          <p:nvPr/>
        </p:nvSpPr>
        <p:spPr>
          <a:xfrm rot="708899">
            <a:off x="8827880" y="4285584"/>
            <a:ext cx="10377245" cy="11174337"/>
          </a:xfrm>
          <a:custGeom>
            <a:avLst/>
            <a:gdLst/>
            <a:ahLst/>
            <a:cxnLst/>
            <a:rect l="l" t="t" r="r" b="b"/>
            <a:pathLst>
              <a:path w="10364685" h="11160813" extrusionOk="0">
                <a:moveTo>
                  <a:pt x="0" y="0"/>
                </a:moveTo>
                <a:lnTo>
                  <a:pt x="10364685" y="0"/>
                </a:lnTo>
                <a:lnTo>
                  <a:pt x="10364685" y="11160813"/>
                </a:lnTo>
                <a:lnTo>
                  <a:pt x="0" y="11160813"/>
                </a:lnTo>
                <a:lnTo>
                  <a:pt x="0" y="0"/>
                </a:lnTo>
                <a:close/>
              </a:path>
            </a:pathLst>
          </a:custGeom>
          <a:blipFill rotWithShape="1">
            <a:blip r:embed="rId5">
              <a:alphaModFix/>
            </a:blip>
            <a:stretch>
              <a:fillRect/>
            </a:stretch>
          </a:blipFill>
          <a:ln>
            <a:noFill/>
          </a:ln>
        </p:spPr>
      </p:sp>
      <p:sp>
        <p:nvSpPr>
          <p:cNvPr id="90" name="Google Shape;90;p13"/>
          <p:cNvSpPr txBox="1"/>
          <p:nvPr/>
        </p:nvSpPr>
        <p:spPr>
          <a:xfrm>
            <a:off x="5357336" y="1303294"/>
            <a:ext cx="7573200" cy="585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800" b="1">
                <a:solidFill>
                  <a:srgbClr val="FFD47F"/>
                </a:solidFill>
                <a:latin typeface="Rubik"/>
                <a:ea typeface="Rubik"/>
                <a:cs typeface="Rubik"/>
                <a:sym typeface="Rubik"/>
              </a:rPr>
              <a:t>YAPA Kids Aerospace</a:t>
            </a:r>
            <a:endParaRPr/>
          </a:p>
        </p:txBody>
      </p:sp>
      <p:sp>
        <p:nvSpPr>
          <p:cNvPr id="91" name="Google Shape;91;p13"/>
          <p:cNvSpPr/>
          <p:nvPr/>
        </p:nvSpPr>
        <p:spPr>
          <a:xfrm rot="-954375">
            <a:off x="14658980" y="-756333"/>
            <a:ext cx="4617880" cy="4785368"/>
          </a:xfrm>
          <a:custGeom>
            <a:avLst/>
            <a:gdLst/>
            <a:ahLst/>
            <a:cxnLst/>
            <a:rect l="l" t="t" r="r" b="b"/>
            <a:pathLst>
              <a:path w="4617880" h="4785368" extrusionOk="0">
                <a:moveTo>
                  <a:pt x="0" y="0"/>
                </a:moveTo>
                <a:lnTo>
                  <a:pt x="4617880" y="0"/>
                </a:lnTo>
                <a:lnTo>
                  <a:pt x="4617880" y="4785369"/>
                </a:lnTo>
                <a:lnTo>
                  <a:pt x="0" y="4785369"/>
                </a:lnTo>
                <a:lnTo>
                  <a:pt x="0" y="0"/>
                </a:lnTo>
                <a:close/>
              </a:path>
            </a:pathLst>
          </a:custGeom>
          <a:blipFill rotWithShape="1">
            <a:blip r:embed="rId6">
              <a:alphaModFix/>
            </a:blip>
            <a:stretch>
              <a:fillRect/>
            </a:stretch>
          </a:blipFill>
          <a:ln>
            <a:noFill/>
          </a:ln>
        </p:spPr>
      </p:sp>
      <p:sp>
        <p:nvSpPr>
          <p:cNvPr id="92" name="Google Shape;92;p13"/>
          <p:cNvSpPr/>
          <p:nvPr/>
        </p:nvSpPr>
        <p:spPr>
          <a:xfrm rot="2700000" flipH="1">
            <a:off x="-4286712" y="-5270072"/>
            <a:ext cx="8255364" cy="7347274"/>
          </a:xfrm>
          <a:custGeom>
            <a:avLst/>
            <a:gdLst/>
            <a:ahLst/>
            <a:cxnLst/>
            <a:rect l="l" t="t" r="r" b="b"/>
            <a:pathLst>
              <a:path w="8255364" h="7347274" extrusionOk="0">
                <a:moveTo>
                  <a:pt x="8255364" y="0"/>
                </a:moveTo>
                <a:lnTo>
                  <a:pt x="0" y="0"/>
                </a:lnTo>
                <a:lnTo>
                  <a:pt x="0" y="7347275"/>
                </a:lnTo>
                <a:lnTo>
                  <a:pt x="8255364" y="7347275"/>
                </a:lnTo>
                <a:lnTo>
                  <a:pt x="8255364" y="0"/>
                </a:lnTo>
                <a:close/>
              </a:path>
            </a:pathLst>
          </a:custGeom>
          <a:blipFill rotWithShape="1">
            <a:blip r:embed="rId3">
              <a:alphaModFix/>
            </a:blip>
            <a:stretch>
              <a:fillRect/>
            </a:stretch>
          </a:blipFill>
          <a:ln>
            <a:noFill/>
          </a:ln>
        </p:spPr>
      </p:sp>
      <p:sp>
        <p:nvSpPr>
          <p:cNvPr id="93" name="Google Shape;93;p13"/>
          <p:cNvSpPr/>
          <p:nvPr/>
        </p:nvSpPr>
        <p:spPr>
          <a:xfrm>
            <a:off x="3323513" y="4728619"/>
            <a:ext cx="3026161" cy="2997728"/>
          </a:xfrm>
          <a:custGeom>
            <a:avLst/>
            <a:gdLst/>
            <a:ahLst/>
            <a:cxnLst/>
            <a:rect l="l" t="t" r="r" b="b"/>
            <a:pathLst>
              <a:path w="3026161" h="2997728" extrusionOk="0">
                <a:moveTo>
                  <a:pt x="0" y="0"/>
                </a:moveTo>
                <a:lnTo>
                  <a:pt x="3026161" y="0"/>
                </a:lnTo>
                <a:lnTo>
                  <a:pt x="3026161" y="2997727"/>
                </a:lnTo>
                <a:lnTo>
                  <a:pt x="0" y="2997727"/>
                </a:lnTo>
                <a:lnTo>
                  <a:pt x="0" y="0"/>
                </a:lnTo>
                <a:close/>
              </a:path>
            </a:pathLst>
          </a:custGeom>
          <a:blipFill rotWithShape="1">
            <a:blip r:embed="rId7">
              <a:alphaModFix/>
            </a:blip>
            <a:stretch>
              <a:fillRect/>
            </a:stretch>
          </a:blipFill>
          <a:ln>
            <a:noFill/>
          </a:ln>
        </p:spPr>
      </p:sp>
      <p:sp>
        <p:nvSpPr>
          <p:cNvPr id="94" name="Google Shape;94;p13"/>
          <p:cNvSpPr/>
          <p:nvPr/>
        </p:nvSpPr>
        <p:spPr>
          <a:xfrm rot="4906195">
            <a:off x="-786204" y="981550"/>
            <a:ext cx="3116765" cy="3406300"/>
          </a:xfrm>
          <a:custGeom>
            <a:avLst/>
            <a:gdLst/>
            <a:ahLst/>
            <a:cxnLst/>
            <a:rect l="l" t="t" r="r" b="b"/>
            <a:pathLst>
              <a:path w="3116765" h="3406300" extrusionOk="0">
                <a:moveTo>
                  <a:pt x="0" y="0"/>
                </a:moveTo>
                <a:lnTo>
                  <a:pt x="3116765" y="0"/>
                </a:lnTo>
                <a:lnTo>
                  <a:pt x="3116765" y="3406300"/>
                </a:lnTo>
                <a:lnTo>
                  <a:pt x="0" y="3406300"/>
                </a:lnTo>
                <a:lnTo>
                  <a:pt x="0" y="0"/>
                </a:lnTo>
                <a:close/>
              </a:path>
            </a:pathLst>
          </a:custGeom>
          <a:blipFill rotWithShape="1">
            <a:blip r:embed="rId8">
              <a:alphaModFix/>
            </a:blip>
            <a:stretch>
              <a:fillRect/>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04"/>
        <p:cNvGrpSpPr/>
        <p:nvPr/>
      </p:nvGrpSpPr>
      <p:grpSpPr>
        <a:xfrm>
          <a:off x="0" y="0"/>
          <a:ext cx="0" cy="0"/>
          <a:chOff x="0" y="0"/>
          <a:chExt cx="0" cy="0"/>
        </a:xfrm>
      </p:grpSpPr>
      <p:sp>
        <p:nvSpPr>
          <p:cNvPr id="205" name="Google Shape;205;p22"/>
          <p:cNvSpPr txBox="1"/>
          <p:nvPr/>
        </p:nvSpPr>
        <p:spPr>
          <a:xfrm>
            <a:off x="3451727" y="1347118"/>
            <a:ext cx="12251100" cy="769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000">
                <a:solidFill>
                  <a:srgbClr val="FFD47F"/>
                </a:solidFill>
                <a:latin typeface="Bungee"/>
                <a:ea typeface="Bungee"/>
                <a:cs typeface="Bungee"/>
                <a:sym typeface="Bungee"/>
              </a:rPr>
              <a:t>center of gravity</a:t>
            </a:r>
            <a:endParaRPr sz="100"/>
          </a:p>
        </p:txBody>
      </p:sp>
      <p:sp>
        <p:nvSpPr>
          <p:cNvPr id="206" name="Google Shape;206;p22"/>
          <p:cNvSpPr txBox="1"/>
          <p:nvPr/>
        </p:nvSpPr>
        <p:spPr>
          <a:xfrm>
            <a:off x="9577869" y="2979375"/>
            <a:ext cx="8323500" cy="2154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endParaRPr/>
          </a:p>
        </p:txBody>
      </p:sp>
      <p:sp>
        <p:nvSpPr>
          <p:cNvPr id="207" name="Google Shape;207;p22"/>
          <p:cNvSpPr txBox="1"/>
          <p:nvPr/>
        </p:nvSpPr>
        <p:spPr>
          <a:xfrm>
            <a:off x="1496750" y="2812650"/>
            <a:ext cx="12251100" cy="5840060"/>
          </a:xfrm>
          <a:prstGeom prst="rect">
            <a:avLst/>
          </a:prstGeom>
          <a:noFill/>
          <a:ln>
            <a:noFill/>
          </a:ln>
        </p:spPr>
        <p:txBody>
          <a:bodyPr spcFirstLastPara="1" wrap="square" lIns="0" tIns="0" rIns="0" bIns="0" anchor="t" anchorCtr="0">
            <a:spAutoFit/>
          </a:bodyPr>
          <a:lstStyle/>
          <a:p>
            <a:pPr indent="457200">
              <a:lnSpc>
                <a:spcPct val="150000"/>
              </a:lnSpc>
            </a:pPr>
            <a:r>
              <a:rPr lang="en-US" sz="2300" dirty="0">
                <a:solidFill>
                  <a:srgbClr val="FFFFFF"/>
                </a:solidFill>
                <a:latin typeface="Rubik"/>
                <a:ea typeface="Rubik"/>
                <a:cs typeface="Rubik"/>
                <a:sym typeface="Rubik"/>
              </a:rPr>
              <a:t>In an airplane, the center of gravity is the point in which the aircraft would balance if it were suspended in the air. This point plays a significant role in ensuring the stability of an aircraft. The location of the center of gravity is dependent on its weight. Usually, the center of gravity (on an airplane) is located in front of the wings. If the center of gravity is too far forward, the airplane will be nose-heavy, meaning it will be difficult to pitch up during takeoff and the ascending climb. If the center of gravity is too far back, the stability will decrease. Some aircrafts are designed with the center of gravity below neutral, but those aircrafts need to be controlled at all times and cannot go on autopilot. Factors that affect the center of gravity include fuel load, passenger weight, cargo weight, and aircraft modifications. </a:t>
            </a:r>
            <a:endParaRPr sz="2300">
              <a:solidFill>
                <a:srgbClr val="FFFFFF"/>
              </a:solidFill>
              <a:latin typeface="Rubik"/>
              <a:ea typeface="Rubik"/>
              <a:cs typeface="Rubik"/>
              <a:sym typeface="Rubik"/>
            </a:endParaRPr>
          </a:p>
        </p:txBody>
      </p:sp>
      <p:sp>
        <p:nvSpPr>
          <p:cNvPr id="208" name="Google Shape;208;p22"/>
          <p:cNvSpPr/>
          <p:nvPr/>
        </p:nvSpPr>
        <p:spPr>
          <a:xfrm rot="3156883">
            <a:off x="13918412" y="6210724"/>
            <a:ext cx="4121575" cy="4121575"/>
          </a:xfrm>
          <a:custGeom>
            <a:avLst/>
            <a:gdLst/>
            <a:ahLst/>
            <a:cxnLst/>
            <a:rect l="l" t="t" r="r" b="b"/>
            <a:pathLst>
              <a:path w="4119349" h="4119349" extrusionOk="0">
                <a:moveTo>
                  <a:pt x="0" y="0"/>
                </a:moveTo>
                <a:lnTo>
                  <a:pt x="4119349" y="0"/>
                </a:lnTo>
                <a:lnTo>
                  <a:pt x="4119349" y="4119348"/>
                </a:lnTo>
                <a:lnTo>
                  <a:pt x="0" y="4119348"/>
                </a:lnTo>
                <a:lnTo>
                  <a:pt x="0" y="0"/>
                </a:lnTo>
                <a:close/>
              </a:path>
            </a:pathLst>
          </a:custGeom>
          <a:blipFill rotWithShape="1">
            <a:blip r:embed="rId3">
              <a:alphaModFix/>
            </a:blip>
            <a:stretch>
              <a:fillRect/>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12"/>
        <p:cNvGrpSpPr/>
        <p:nvPr/>
      </p:nvGrpSpPr>
      <p:grpSpPr>
        <a:xfrm>
          <a:off x="0" y="0"/>
          <a:ext cx="0" cy="0"/>
          <a:chOff x="0" y="0"/>
          <a:chExt cx="0" cy="0"/>
        </a:xfrm>
      </p:grpSpPr>
      <p:sp>
        <p:nvSpPr>
          <p:cNvPr id="213" name="Google Shape;213;p23"/>
          <p:cNvSpPr txBox="1"/>
          <p:nvPr/>
        </p:nvSpPr>
        <p:spPr>
          <a:xfrm>
            <a:off x="2524806" y="887345"/>
            <a:ext cx="13238400" cy="10005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a:solidFill>
                  <a:srgbClr val="FFD47F"/>
                </a:solidFill>
                <a:latin typeface="Bungee"/>
                <a:ea typeface="Bungee"/>
                <a:cs typeface="Bungee"/>
                <a:sym typeface="Bungee"/>
              </a:rPr>
              <a:t>Diving deeper</a:t>
            </a:r>
            <a:endParaRPr/>
          </a:p>
        </p:txBody>
      </p:sp>
      <p:sp>
        <p:nvSpPr>
          <p:cNvPr id="214" name="Google Shape;214;p23"/>
          <p:cNvSpPr/>
          <p:nvPr/>
        </p:nvSpPr>
        <p:spPr>
          <a:xfrm flipH="1">
            <a:off x="15541111" y="630895"/>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3">
              <a:alphaModFix/>
            </a:blip>
            <a:stretch>
              <a:fillRect/>
            </a:stretch>
          </a:blipFill>
          <a:ln>
            <a:noFill/>
          </a:ln>
        </p:spPr>
      </p:sp>
      <p:sp>
        <p:nvSpPr>
          <p:cNvPr id="215" name="Google Shape;215;p23"/>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3">
              <a:alphaModFix/>
            </a:blip>
            <a:stretch>
              <a:fillRect/>
            </a:stretch>
          </a:blipFill>
          <a:ln>
            <a:noFill/>
          </a:ln>
        </p:spPr>
      </p:sp>
      <p:pic>
        <p:nvPicPr>
          <p:cNvPr id="216" name="Google Shape;216;p23" descr="Explore the physics of flight, and discover how aerodynamic lift generates the force needed for planes to fly.&#10;&#10;--&#10;&#10;By 1917, Albert Einstein had explained the relationship between space and time. But, that year, he designed a flawed airplane wing. His attempt was based on an incomplete theory of how flight works. Indeed, insufficient and inaccurate explanations still circulate today. So, where did Einstein go wrong? And how exactly do planes fly? Raymond Adkins explains the concept of aerodynamic lift.&#10;&#10;Lesson by Raymond Adkins, directed by Michael Kalopaidis, Zedem Media.&#10;&#10;This video made possible in collaboration with Marriott Hotels&#10;Learn more about how TED-Ed partnerships work: https://bit.ly/TEDEdPartners&#10;&#10;Support Our Non-Profit Mission&#10;----------------------------------------------&#10;Support us on Patreon: http://bit.ly/TEDEdPatreon&#10;Check out our merch: http://bit.ly/TEDEDShop&#10;----------------------------------------------&#10;&#10;Connect With Us&#10;----------------------------------------------&#10;Sign up for our newsletter: http://bit.ly/TEDEdNewsletter&#10;Follow us on Facebook: http://bit.ly/TEDEdFacebook&#10;Find us on Twitter: http://bit.ly/TEDEdTwitter&#10;Peep us on Instagram: http://bit.ly/TEDEdInstagram&#10;----------------------------------------------&#10;&#10;Keep Learning&#10;----------------------------------------------&#10;View full lesson: https://ed.ted.com/lessons/how-do-airplanes-stay-in-the-air-raymond-adkins&#10;Dig deeper with additional resources: https://ed.ted.com/lessons/how-do-airplanes-stay-in-the-air-raymond-adkins#digdeeper&#10;&#10;Animator's website: https://zedemanimations.com&#10;----------------------------------------------&#10;&#10;Thank you so much to our patrons for your support! Without you this video would not be possible! Fernando A. Endo, Helen Lee, pam morgan, sarim haq, Gerardo Castro, Michel-Ange Hortegat, Enes Kirimi, Amaury BISIAUX, ND, Samyogita Hardikar, Vanessa Graulich, Vandana Gunwani, Abdulmohsin Almadi, AJ Lyon, Geoffrey Bultitude, Mi Mi, Thomas Rothert, Brian Elieson, Oge O, Weronika Falkowska, Nevin Spoljaric, Sid Chanpuriya, Anoop Varghese, David Yastremski, Noah Webb, Roberto Chena, Oliver Koo, Luke Pisano, Andrea Gordon, Aleksandar Donev, Nicole Klau Ibarra, Jesse Lira, Ezekiel Raui, Petr Vacek, Dennis, Olivia Fu, Kari Teffeau, Cindy Lai, Rajath Durgada Manjunath, Dan Nguyen, Chin Beng Tan, Tom Boman, Karen Warner, Iryna Panasiuk, Aaron Torres, Eric Braun, Sonja Worzewski, Michael Clement, Adam Berry and Ghaith Tarawneh." title="How do airplanes actually fly? - Raymond Adkins">
            <a:hlinkClick r:id="rId4"/>
          </p:cNvPr>
          <p:cNvPicPr preferRelativeResize="0"/>
          <p:nvPr/>
        </p:nvPicPr>
        <p:blipFill>
          <a:blip r:embed="rId5">
            <a:alphaModFix/>
          </a:blip>
          <a:stretch>
            <a:fillRect/>
          </a:stretch>
        </p:blipFill>
        <p:spPr>
          <a:xfrm>
            <a:off x="3501125" y="2772501"/>
            <a:ext cx="11285750" cy="6348250"/>
          </a:xfrm>
          <a:prstGeom prst="rect">
            <a:avLst/>
          </a:prstGeom>
          <a:noFill/>
          <a:ln>
            <a:noFill/>
          </a:ln>
        </p:spPr>
      </p:pic>
      <p:sp>
        <p:nvSpPr>
          <p:cNvPr id="3" name="Google Shape;228;p24">
            <a:extLst>
              <a:ext uri="{FF2B5EF4-FFF2-40B4-BE49-F238E27FC236}">
                <a16:creationId xmlns:a16="http://schemas.microsoft.com/office/drawing/2014/main" id="{8C32C59D-C264-0E81-D05F-C5DA363625E7}"/>
              </a:ext>
            </a:extLst>
          </p:cNvPr>
          <p:cNvSpPr txBox="1"/>
          <p:nvPr/>
        </p:nvSpPr>
        <p:spPr>
          <a:xfrm>
            <a:off x="3501363" y="9205501"/>
            <a:ext cx="5486100" cy="530915"/>
          </a:xfrm>
          <a:prstGeom prst="rect">
            <a:avLst/>
          </a:prstGeom>
          <a:noFill/>
          <a:ln>
            <a:noFill/>
          </a:ln>
        </p:spPr>
        <p:txBody>
          <a:bodyPr spcFirstLastPara="1" wrap="square" lIns="0" tIns="0" rIns="0" bIns="0" anchor="t" anchorCtr="0">
            <a:spAutoFit/>
          </a:bodyPr>
          <a:lstStyle/>
          <a:p>
            <a:pPr>
              <a:lnSpc>
                <a:spcPct val="150000"/>
              </a:lnSpc>
            </a:pPr>
            <a:r>
              <a:rPr lang="en-US" sz="2300" dirty="0">
                <a:solidFill>
                  <a:schemeClr val="bg1"/>
                </a:solidFill>
                <a:latin typeface="Rubik"/>
                <a:cs typeface="Rubik"/>
                <a:sym typeface="Rubik"/>
                <a:hlinkClick r:id="rId6">
                  <a:extLst>
                    <a:ext uri="{A12FA001-AC4F-418D-AE19-62706E023703}">
                      <ahyp:hlinkClr xmlns:ahyp="http://schemas.microsoft.com/office/drawing/2018/hyperlinkcolor" val="tx"/>
                    </a:ext>
                  </a:extLst>
                </a:hlinkClick>
              </a:rPr>
              <a:t>Video link</a:t>
            </a:r>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20"/>
        <p:cNvGrpSpPr/>
        <p:nvPr/>
      </p:nvGrpSpPr>
      <p:grpSpPr>
        <a:xfrm>
          <a:off x="0" y="0"/>
          <a:ext cx="0" cy="0"/>
          <a:chOff x="0" y="0"/>
          <a:chExt cx="0" cy="0"/>
        </a:xfrm>
      </p:grpSpPr>
      <p:sp>
        <p:nvSpPr>
          <p:cNvPr id="221" name="Google Shape;221;p24"/>
          <p:cNvSpPr/>
          <p:nvPr/>
        </p:nvSpPr>
        <p:spPr>
          <a:xfrm>
            <a:off x="11090752" y="2223500"/>
            <a:ext cx="6730274" cy="7355491"/>
          </a:xfrm>
          <a:custGeom>
            <a:avLst/>
            <a:gdLst/>
            <a:ahLst/>
            <a:cxnLst/>
            <a:rect l="l" t="t" r="r" b="b"/>
            <a:pathLst>
              <a:path w="6730274" h="7355491" extrusionOk="0">
                <a:moveTo>
                  <a:pt x="0" y="0"/>
                </a:moveTo>
                <a:lnTo>
                  <a:pt x="6730274" y="0"/>
                </a:lnTo>
                <a:lnTo>
                  <a:pt x="6730274" y="7355490"/>
                </a:lnTo>
                <a:lnTo>
                  <a:pt x="0" y="7355490"/>
                </a:lnTo>
                <a:lnTo>
                  <a:pt x="0" y="0"/>
                </a:lnTo>
                <a:close/>
              </a:path>
            </a:pathLst>
          </a:custGeom>
          <a:blipFill rotWithShape="1">
            <a:blip r:embed="rId3">
              <a:alphaModFix/>
            </a:blip>
            <a:stretch>
              <a:fillRect/>
            </a:stretch>
          </a:blipFill>
          <a:ln>
            <a:noFill/>
          </a:ln>
        </p:spPr>
      </p:sp>
      <p:sp>
        <p:nvSpPr>
          <p:cNvPr id="222" name="Google Shape;222;p24"/>
          <p:cNvSpPr/>
          <p:nvPr/>
        </p:nvSpPr>
        <p:spPr>
          <a:xfrm>
            <a:off x="-664827" y="-908283"/>
            <a:ext cx="3879209" cy="3873967"/>
          </a:xfrm>
          <a:custGeom>
            <a:avLst/>
            <a:gdLst/>
            <a:ahLst/>
            <a:cxnLst/>
            <a:rect l="l" t="t" r="r" b="b"/>
            <a:pathLst>
              <a:path w="3879209" h="3873967" extrusionOk="0">
                <a:moveTo>
                  <a:pt x="0" y="0"/>
                </a:moveTo>
                <a:lnTo>
                  <a:pt x="3879209" y="0"/>
                </a:lnTo>
                <a:lnTo>
                  <a:pt x="3879209" y="3873966"/>
                </a:lnTo>
                <a:lnTo>
                  <a:pt x="0" y="3873966"/>
                </a:lnTo>
                <a:lnTo>
                  <a:pt x="0" y="0"/>
                </a:lnTo>
                <a:close/>
              </a:path>
            </a:pathLst>
          </a:custGeom>
          <a:blipFill rotWithShape="1">
            <a:blip r:embed="rId4">
              <a:alphaModFix/>
            </a:blip>
            <a:stretch>
              <a:fillRect/>
            </a:stretch>
          </a:blipFill>
          <a:ln>
            <a:noFill/>
          </a:ln>
        </p:spPr>
      </p:sp>
      <p:sp>
        <p:nvSpPr>
          <p:cNvPr id="223" name="Google Shape;223;p24"/>
          <p:cNvSpPr/>
          <p:nvPr/>
        </p:nvSpPr>
        <p:spPr>
          <a:xfrm>
            <a:off x="15141254" y="526469"/>
            <a:ext cx="2446543" cy="2594818"/>
          </a:xfrm>
          <a:custGeom>
            <a:avLst/>
            <a:gdLst/>
            <a:ahLst/>
            <a:cxnLst/>
            <a:rect l="l" t="t" r="r" b="b"/>
            <a:pathLst>
              <a:path w="2446543" h="2594818" extrusionOk="0">
                <a:moveTo>
                  <a:pt x="0" y="0"/>
                </a:moveTo>
                <a:lnTo>
                  <a:pt x="2446543" y="0"/>
                </a:lnTo>
                <a:lnTo>
                  <a:pt x="2446543" y="2594818"/>
                </a:lnTo>
                <a:lnTo>
                  <a:pt x="0" y="2594818"/>
                </a:lnTo>
                <a:lnTo>
                  <a:pt x="0" y="0"/>
                </a:lnTo>
                <a:close/>
              </a:path>
            </a:pathLst>
          </a:custGeom>
          <a:blipFill rotWithShape="1">
            <a:blip r:embed="rId5">
              <a:alphaModFix/>
            </a:blip>
            <a:stretch>
              <a:fillRect/>
            </a:stretch>
          </a:blipFill>
          <a:ln>
            <a:noFill/>
          </a:ln>
        </p:spPr>
      </p:sp>
      <p:sp>
        <p:nvSpPr>
          <p:cNvPr id="224" name="Google Shape;224;p24"/>
          <p:cNvSpPr/>
          <p:nvPr/>
        </p:nvSpPr>
        <p:spPr>
          <a:xfrm flipH="1">
            <a:off x="-4792509" y="5391727"/>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sp>
      <p:sp>
        <p:nvSpPr>
          <p:cNvPr id="225" name="Google Shape;225;p24"/>
          <p:cNvSpPr/>
          <p:nvPr/>
        </p:nvSpPr>
        <p:spPr>
          <a:xfrm rot="10800000" flipH="1">
            <a:off x="3812696" y="-5819546"/>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sp>
      <p:sp>
        <p:nvSpPr>
          <p:cNvPr id="226" name="Google Shape;226;p24"/>
          <p:cNvSpPr/>
          <p:nvPr/>
        </p:nvSpPr>
        <p:spPr>
          <a:xfrm rot="-1209253" flipH="1">
            <a:off x="5395630" y="9068015"/>
            <a:ext cx="8266192" cy="7356911"/>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sp>
      <p:sp>
        <p:nvSpPr>
          <p:cNvPr id="227" name="Google Shape;227;p24"/>
          <p:cNvSpPr txBox="1"/>
          <p:nvPr/>
        </p:nvSpPr>
        <p:spPr>
          <a:xfrm>
            <a:off x="2264677" y="3850500"/>
            <a:ext cx="8631000" cy="25860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8000" u="sng">
                <a:solidFill>
                  <a:srgbClr val="FF85C7"/>
                </a:solidFill>
                <a:latin typeface="Bungee"/>
                <a:ea typeface="Bungee"/>
                <a:cs typeface="Bungee"/>
                <a:sym typeface="Bungee"/>
                <a:hlinkClick r:id="rId7">
                  <a:extLst>
                    <a:ext uri="{A12FA001-AC4F-418D-AE19-62706E023703}">
                      <ahyp:hlinkClr xmlns:ahyp="http://schemas.microsoft.com/office/drawing/2018/hyperlinkcolor" val="tx"/>
                    </a:ext>
                  </a:extLst>
                </a:hlinkClick>
              </a:rPr>
              <a:t>GRAVITY CLASS QUIZ</a:t>
            </a:r>
            <a:endParaRPr>
              <a:solidFill>
                <a:srgbClr val="FF85C7"/>
              </a:solidFill>
            </a:endParaRPr>
          </a:p>
        </p:txBody>
      </p:sp>
      <p:sp>
        <p:nvSpPr>
          <p:cNvPr id="228" name="Google Shape;228;p24"/>
          <p:cNvSpPr txBox="1"/>
          <p:nvPr/>
        </p:nvSpPr>
        <p:spPr>
          <a:xfrm>
            <a:off x="4533750" y="6698275"/>
            <a:ext cx="5486100" cy="354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300">
                <a:solidFill>
                  <a:srgbClr val="FFFFFF"/>
                </a:solidFill>
                <a:latin typeface="Rubik"/>
                <a:ea typeface="Rubik"/>
                <a:cs typeface="Rubik"/>
                <a:sym typeface="Rubik"/>
              </a:rPr>
              <a:t>(don’t worry, we’ll do this together!)</a:t>
            </a:r>
            <a:endParaRPr sz="2300">
              <a:solidFill>
                <a:srgbClr val="FFFFFF"/>
              </a:solidFill>
              <a:latin typeface="Rubik"/>
              <a:ea typeface="Rubik"/>
              <a:cs typeface="Rubik"/>
              <a:sym typeface="Rubi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232"/>
        <p:cNvGrpSpPr/>
        <p:nvPr/>
      </p:nvGrpSpPr>
      <p:grpSpPr>
        <a:xfrm>
          <a:off x="0" y="0"/>
          <a:ext cx="0" cy="0"/>
          <a:chOff x="0" y="0"/>
          <a:chExt cx="0" cy="0"/>
        </a:xfrm>
      </p:grpSpPr>
      <p:sp>
        <p:nvSpPr>
          <p:cNvPr id="233" name="Google Shape;233;p25"/>
          <p:cNvSpPr txBox="1"/>
          <p:nvPr/>
        </p:nvSpPr>
        <p:spPr>
          <a:xfrm>
            <a:off x="9578743" y="1635113"/>
            <a:ext cx="7236059" cy="4276123"/>
          </a:xfrm>
          <a:prstGeom prst="rect">
            <a:avLst/>
          </a:prstGeom>
          <a:noFill/>
          <a:ln>
            <a:noFill/>
          </a:ln>
        </p:spPr>
        <p:txBody>
          <a:bodyPr spcFirstLastPara="1" wrap="square" lIns="0" tIns="0" rIns="0" bIns="0" anchor="t" anchorCtr="0">
            <a:spAutoFit/>
          </a:bodyPr>
          <a:lstStyle/>
          <a:p>
            <a:pPr marL="0" marR="0" lvl="0" indent="0" algn="ctr" rtl="0">
              <a:lnSpc>
                <a:spcPct val="100006"/>
              </a:lnSpc>
              <a:spcBef>
                <a:spcPts val="0"/>
              </a:spcBef>
              <a:spcAft>
                <a:spcPts val="0"/>
              </a:spcAft>
              <a:buNone/>
            </a:pPr>
            <a:r>
              <a:rPr lang="en-US" sz="15350" b="0" i="0" u="none" strike="noStrike" cap="none">
                <a:solidFill>
                  <a:srgbClr val="FF85C7"/>
                </a:solidFill>
                <a:latin typeface="Bungee"/>
                <a:ea typeface="Bungee"/>
                <a:cs typeface="Bungee"/>
                <a:sym typeface="Bungee"/>
              </a:rPr>
              <a:t>Thank</a:t>
            </a:r>
            <a:endParaRPr/>
          </a:p>
          <a:p>
            <a:pPr marL="0" marR="0" lvl="0" indent="0" algn="ctr" rtl="0">
              <a:lnSpc>
                <a:spcPct val="100006"/>
              </a:lnSpc>
              <a:spcBef>
                <a:spcPts val="0"/>
              </a:spcBef>
              <a:spcAft>
                <a:spcPts val="0"/>
              </a:spcAft>
              <a:buNone/>
            </a:pPr>
            <a:r>
              <a:rPr lang="en-US" sz="15350" b="0" i="0" u="none" strike="noStrike" cap="none">
                <a:solidFill>
                  <a:srgbClr val="FF85C7"/>
                </a:solidFill>
                <a:latin typeface="Bungee"/>
                <a:ea typeface="Bungee"/>
                <a:cs typeface="Bungee"/>
                <a:sym typeface="Bungee"/>
              </a:rPr>
              <a:t>you!</a:t>
            </a:r>
            <a:endParaRPr/>
          </a:p>
        </p:txBody>
      </p:sp>
      <p:sp>
        <p:nvSpPr>
          <p:cNvPr id="234" name="Google Shape;234;p25"/>
          <p:cNvSpPr/>
          <p:nvPr/>
        </p:nvSpPr>
        <p:spPr>
          <a:xfrm>
            <a:off x="325757" y="-398333"/>
            <a:ext cx="8021754" cy="11083662"/>
          </a:xfrm>
          <a:custGeom>
            <a:avLst/>
            <a:gdLst/>
            <a:ahLst/>
            <a:cxnLst/>
            <a:rect l="l" t="t" r="r" b="b"/>
            <a:pathLst>
              <a:path w="8021754" h="11083662" extrusionOk="0">
                <a:moveTo>
                  <a:pt x="0" y="0"/>
                </a:moveTo>
                <a:lnTo>
                  <a:pt x="8021754" y="0"/>
                </a:lnTo>
                <a:lnTo>
                  <a:pt x="8021754" y="11083662"/>
                </a:lnTo>
                <a:lnTo>
                  <a:pt x="0" y="11083662"/>
                </a:lnTo>
                <a:lnTo>
                  <a:pt x="0" y="0"/>
                </a:lnTo>
                <a:close/>
              </a:path>
            </a:pathLst>
          </a:custGeom>
          <a:blipFill rotWithShape="1">
            <a:blip r:embed="rId3">
              <a:alphaModFix/>
            </a:blip>
            <a:stretch>
              <a:fillRect/>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98"/>
        <p:cNvGrpSpPr/>
        <p:nvPr/>
      </p:nvGrpSpPr>
      <p:grpSpPr>
        <a:xfrm>
          <a:off x="0" y="0"/>
          <a:ext cx="0" cy="0"/>
          <a:chOff x="0" y="0"/>
          <a:chExt cx="0" cy="0"/>
        </a:xfrm>
      </p:grpSpPr>
      <p:grpSp>
        <p:nvGrpSpPr>
          <p:cNvPr id="99" name="Google Shape;99;p14"/>
          <p:cNvGrpSpPr/>
          <p:nvPr/>
        </p:nvGrpSpPr>
        <p:grpSpPr>
          <a:xfrm>
            <a:off x="7304112" y="3132644"/>
            <a:ext cx="3679776" cy="5802511"/>
            <a:chOff x="0" y="-38100"/>
            <a:chExt cx="969159" cy="1528233"/>
          </a:xfrm>
        </p:grpSpPr>
        <p:sp>
          <p:nvSpPr>
            <p:cNvPr id="100" name="Google Shape;100;p14"/>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 name="Google Shape;102;p14"/>
          <p:cNvGrpSpPr/>
          <p:nvPr/>
        </p:nvGrpSpPr>
        <p:grpSpPr>
          <a:xfrm>
            <a:off x="2355386" y="3132643"/>
            <a:ext cx="3679800" cy="5802548"/>
            <a:chOff x="0" y="-38100"/>
            <a:chExt cx="969159" cy="1528233"/>
          </a:xfrm>
        </p:grpSpPr>
        <p:sp>
          <p:nvSpPr>
            <p:cNvPr id="103" name="Google Shape;103;p14"/>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5" name="Google Shape;105;p14"/>
          <p:cNvGrpSpPr/>
          <p:nvPr/>
        </p:nvGrpSpPr>
        <p:grpSpPr>
          <a:xfrm>
            <a:off x="12252821" y="3132644"/>
            <a:ext cx="3679776" cy="5802511"/>
            <a:chOff x="0" y="-38100"/>
            <a:chExt cx="969159" cy="1528233"/>
          </a:xfrm>
        </p:grpSpPr>
        <p:sp>
          <p:nvSpPr>
            <p:cNvPr id="106" name="Google Shape;106;p14"/>
            <p:cNvSpPr/>
            <p:nvPr/>
          </p:nvSpPr>
          <p:spPr>
            <a:xfrm>
              <a:off x="0" y="0"/>
              <a:ext cx="969159" cy="1490133"/>
            </a:xfrm>
            <a:custGeom>
              <a:avLst/>
              <a:gdLst/>
              <a:ahLst/>
              <a:cxnLst/>
              <a:rect l="l" t="t" r="r" b="b"/>
              <a:pathLst>
                <a:path w="969159" h="1490133" extrusionOk="0">
                  <a:moveTo>
                    <a:pt x="107299" y="0"/>
                  </a:moveTo>
                  <a:lnTo>
                    <a:pt x="861860" y="0"/>
                  </a:lnTo>
                  <a:cubicBezTo>
                    <a:pt x="921119" y="0"/>
                    <a:pt x="969159" y="48040"/>
                    <a:pt x="969159" y="107299"/>
                  </a:cubicBezTo>
                  <a:lnTo>
                    <a:pt x="969159" y="1382834"/>
                  </a:lnTo>
                  <a:cubicBezTo>
                    <a:pt x="969159" y="1442094"/>
                    <a:pt x="921119" y="1490133"/>
                    <a:pt x="861860" y="1490133"/>
                  </a:cubicBezTo>
                  <a:lnTo>
                    <a:pt x="107299" y="1490133"/>
                  </a:lnTo>
                  <a:cubicBezTo>
                    <a:pt x="48040" y="1490133"/>
                    <a:pt x="0" y="1442094"/>
                    <a:pt x="0" y="1382834"/>
                  </a:cubicBezTo>
                  <a:lnTo>
                    <a:pt x="0" y="107299"/>
                  </a:lnTo>
                  <a:cubicBezTo>
                    <a:pt x="0" y="48040"/>
                    <a:pt x="48040" y="0"/>
                    <a:pt x="107299" y="0"/>
                  </a:cubicBezTo>
                  <a:close/>
                </a:path>
              </a:pathLst>
            </a:custGeom>
            <a:solidFill>
              <a:srgbClr val="0F5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8" name="Google Shape;108;p14"/>
          <p:cNvGrpSpPr/>
          <p:nvPr/>
        </p:nvGrpSpPr>
        <p:grpSpPr>
          <a:xfrm>
            <a:off x="8051710" y="4882950"/>
            <a:ext cx="2184578" cy="2194370"/>
            <a:chOff x="1813" y="0"/>
            <a:chExt cx="809173" cy="812800"/>
          </a:xfrm>
        </p:grpSpPr>
        <p:sp>
          <p:nvSpPr>
            <p:cNvPr id="109" name="Google Shape;109;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73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1" name="Google Shape;111;p14"/>
          <p:cNvGrpSpPr/>
          <p:nvPr/>
        </p:nvGrpSpPr>
        <p:grpSpPr>
          <a:xfrm>
            <a:off x="3105109" y="4882950"/>
            <a:ext cx="2184578" cy="2194370"/>
            <a:chOff x="1813" y="0"/>
            <a:chExt cx="809173" cy="812800"/>
          </a:xfrm>
        </p:grpSpPr>
        <p:sp>
          <p:nvSpPr>
            <p:cNvPr id="112" name="Google Shape;112;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4" name="Google Shape;114;p14"/>
          <p:cNvGrpSpPr/>
          <p:nvPr/>
        </p:nvGrpSpPr>
        <p:grpSpPr>
          <a:xfrm>
            <a:off x="13000419" y="4882950"/>
            <a:ext cx="2184578" cy="2194370"/>
            <a:chOff x="1813" y="0"/>
            <a:chExt cx="809173" cy="812800"/>
          </a:xfrm>
        </p:grpSpPr>
        <p:sp>
          <p:nvSpPr>
            <p:cNvPr id="115" name="Google Shape;115;p14"/>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E56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73333"/>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7" name="Google Shape;117;p14"/>
          <p:cNvSpPr txBox="1"/>
          <p:nvPr/>
        </p:nvSpPr>
        <p:spPr>
          <a:xfrm>
            <a:off x="3098106" y="947738"/>
            <a:ext cx="12091800" cy="1046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a:solidFill>
                  <a:srgbClr val="FFD47F"/>
                </a:solidFill>
                <a:latin typeface="Bungee"/>
                <a:ea typeface="Bungee"/>
                <a:cs typeface="Bungee"/>
                <a:sym typeface="Bungee"/>
              </a:rPr>
              <a:t>AGENDA</a:t>
            </a:r>
            <a:endParaRPr/>
          </a:p>
        </p:txBody>
      </p:sp>
      <p:sp>
        <p:nvSpPr>
          <p:cNvPr id="118" name="Google Shape;118;p14"/>
          <p:cNvSpPr txBox="1"/>
          <p:nvPr/>
        </p:nvSpPr>
        <p:spPr>
          <a:xfrm>
            <a:off x="8421698" y="5138056"/>
            <a:ext cx="1475100" cy="1154400"/>
          </a:xfrm>
          <a:prstGeom prst="rect">
            <a:avLst/>
          </a:prstGeom>
          <a:noFill/>
          <a:ln>
            <a:noFill/>
          </a:ln>
        </p:spPr>
        <p:txBody>
          <a:bodyPr spcFirstLastPara="1" wrap="square" lIns="0" tIns="0" rIns="0" bIns="0" anchor="t" anchorCtr="0">
            <a:spAutoFit/>
          </a:bodyPr>
          <a:lstStyle/>
          <a:p>
            <a:pPr marL="0" marR="0" lvl="0" indent="0" algn="ctr" rtl="0">
              <a:lnSpc>
                <a:spcPct val="154000"/>
              </a:lnSpc>
              <a:spcBef>
                <a:spcPts val="0"/>
              </a:spcBef>
              <a:spcAft>
                <a:spcPts val="0"/>
              </a:spcAft>
              <a:buNone/>
            </a:pPr>
            <a:r>
              <a:rPr lang="en-US" sz="7500" b="0" i="0" u="none" strike="noStrike" cap="none">
                <a:solidFill>
                  <a:srgbClr val="05203B"/>
                </a:solidFill>
                <a:latin typeface="Bungee"/>
                <a:ea typeface="Bungee"/>
                <a:cs typeface="Bungee"/>
                <a:sym typeface="Bungee"/>
              </a:rPr>
              <a:t>02</a:t>
            </a:r>
            <a:endParaRPr/>
          </a:p>
        </p:txBody>
      </p:sp>
      <p:sp>
        <p:nvSpPr>
          <p:cNvPr id="119" name="Google Shape;119;p14"/>
          <p:cNvSpPr txBox="1"/>
          <p:nvPr/>
        </p:nvSpPr>
        <p:spPr>
          <a:xfrm>
            <a:off x="3459857" y="5138056"/>
            <a:ext cx="1475100" cy="1154400"/>
          </a:xfrm>
          <a:prstGeom prst="rect">
            <a:avLst/>
          </a:prstGeom>
          <a:noFill/>
          <a:ln>
            <a:noFill/>
          </a:ln>
        </p:spPr>
        <p:txBody>
          <a:bodyPr spcFirstLastPara="1" wrap="square" lIns="0" tIns="0" rIns="0" bIns="0" anchor="t" anchorCtr="0">
            <a:spAutoFit/>
          </a:bodyPr>
          <a:lstStyle/>
          <a:p>
            <a:pPr marL="0" marR="0" lvl="0" indent="0" algn="ctr" rtl="0">
              <a:lnSpc>
                <a:spcPct val="154000"/>
              </a:lnSpc>
              <a:spcBef>
                <a:spcPts val="0"/>
              </a:spcBef>
              <a:spcAft>
                <a:spcPts val="0"/>
              </a:spcAft>
              <a:buNone/>
            </a:pPr>
            <a:r>
              <a:rPr lang="en-US" sz="7500" b="0" i="0" u="none" strike="noStrike" cap="none">
                <a:solidFill>
                  <a:srgbClr val="05203B"/>
                </a:solidFill>
                <a:latin typeface="Bungee"/>
                <a:ea typeface="Bungee"/>
                <a:cs typeface="Bungee"/>
                <a:sym typeface="Bungee"/>
              </a:rPr>
              <a:t>01</a:t>
            </a:r>
            <a:endParaRPr/>
          </a:p>
        </p:txBody>
      </p:sp>
      <p:sp>
        <p:nvSpPr>
          <p:cNvPr id="120" name="Google Shape;120;p14"/>
          <p:cNvSpPr txBox="1"/>
          <p:nvPr/>
        </p:nvSpPr>
        <p:spPr>
          <a:xfrm>
            <a:off x="13355168" y="5138056"/>
            <a:ext cx="1475100" cy="1154400"/>
          </a:xfrm>
          <a:prstGeom prst="rect">
            <a:avLst/>
          </a:prstGeom>
          <a:noFill/>
          <a:ln>
            <a:noFill/>
          </a:ln>
        </p:spPr>
        <p:txBody>
          <a:bodyPr spcFirstLastPara="1" wrap="square" lIns="0" tIns="0" rIns="0" bIns="0" anchor="t" anchorCtr="0">
            <a:spAutoFit/>
          </a:bodyPr>
          <a:lstStyle/>
          <a:p>
            <a:pPr marL="0" marR="0" lvl="0" indent="0" algn="ctr" rtl="0">
              <a:lnSpc>
                <a:spcPct val="154000"/>
              </a:lnSpc>
              <a:spcBef>
                <a:spcPts val="0"/>
              </a:spcBef>
              <a:spcAft>
                <a:spcPts val="0"/>
              </a:spcAft>
              <a:buNone/>
            </a:pPr>
            <a:r>
              <a:rPr lang="en-US" sz="7500" b="0" i="0" u="none" strike="noStrike" cap="none">
                <a:solidFill>
                  <a:srgbClr val="05203B"/>
                </a:solidFill>
                <a:latin typeface="Bungee"/>
                <a:ea typeface="Bungee"/>
                <a:cs typeface="Bungee"/>
                <a:sym typeface="Bungee"/>
              </a:rPr>
              <a:t>03</a:t>
            </a:r>
            <a:endParaRPr/>
          </a:p>
        </p:txBody>
      </p:sp>
      <p:sp>
        <p:nvSpPr>
          <p:cNvPr id="121" name="Google Shape;121;p14"/>
          <p:cNvSpPr txBox="1"/>
          <p:nvPr/>
        </p:nvSpPr>
        <p:spPr>
          <a:xfrm>
            <a:off x="7787446" y="3882825"/>
            <a:ext cx="2713200" cy="2154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endParaRPr/>
          </a:p>
        </p:txBody>
      </p:sp>
      <p:sp>
        <p:nvSpPr>
          <p:cNvPr id="122" name="Google Shape;122;p14"/>
          <p:cNvSpPr txBox="1"/>
          <p:nvPr/>
        </p:nvSpPr>
        <p:spPr>
          <a:xfrm>
            <a:off x="2838645" y="3575663"/>
            <a:ext cx="2713200" cy="1252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a:solidFill>
                  <a:srgbClr val="FFFFFF"/>
                </a:solidFill>
                <a:latin typeface="Bungee"/>
                <a:ea typeface="Bungee"/>
                <a:cs typeface="Bungee"/>
                <a:sym typeface="Bungee"/>
              </a:rPr>
              <a:t>Gravity on Earth</a:t>
            </a:r>
            <a:endParaRPr/>
          </a:p>
        </p:txBody>
      </p:sp>
      <p:sp>
        <p:nvSpPr>
          <p:cNvPr id="123" name="Google Shape;123;p14"/>
          <p:cNvSpPr txBox="1"/>
          <p:nvPr/>
        </p:nvSpPr>
        <p:spPr>
          <a:xfrm>
            <a:off x="12736155" y="3882825"/>
            <a:ext cx="2713200" cy="215400"/>
          </a:xfrm>
          <a:prstGeom prst="rect">
            <a:avLst/>
          </a:prstGeom>
          <a:noFill/>
          <a:ln>
            <a:noFill/>
          </a:ln>
        </p:spPr>
        <p:txBody>
          <a:bodyPr spcFirstLastPara="1" wrap="square" lIns="0" tIns="0" rIns="0" bIns="0" anchor="t" anchorCtr="0">
            <a:spAutoFit/>
          </a:bodyPr>
          <a:lstStyle/>
          <a:p>
            <a:pPr marL="0" marR="0" lvl="0" indent="0" algn="l" rtl="0">
              <a:lnSpc>
                <a:spcPct val="120005"/>
              </a:lnSpc>
              <a:spcBef>
                <a:spcPts val="0"/>
              </a:spcBef>
              <a:spcAft>
                <a:spcPts val="0"/>
              </a:spcAft>
              <a:buNone/>
            </a:pPr>
            <a:endParaRPr/>
          </a:p>
        </p:txBody>
      </p:sp>
      <p:sp>
        <p:nvSpPr>
          <p:cNvPr id="124" name="Google Shape;124;p14"/>
          <p:cNvSpPr/>
          <p:nvPr/>
        </p:nvSpPr>
        <p:spPr>
          <a:xfrm rot="-5400000">
            <a:off x="14940136" y="1017465"/>
            <a:ext cx="3211682" cy="3222547"/>
          </a:xfrm>
          <a:custGeom>
            <a:avLst/>
            <a:gdLst/>
            <a:ahLst/>
            <a:cxnLst/>
            <a:rect l="l" t="t" r="r" b="b"/>
            <a:pathLst>
              <a:path w="3211682" h="3222547" extrusionOk="0">
                <a:moveTo>
                  <a:pt x="0" y="0"/>
                </a:moveTo>
                <a:lnTo>
                  <a:pt x="3211682" y="0"/>
                </a:lnTo>
                <a:lnTo>
                  <a:pt x="3211682" y="3222547"/>
                </a:lnTo>
                <a:lnTo>
                  <a:pt x="0" y="3222547"/>
                </a:lnTo>
                <a:lnTo>
                  <a:pt x="0" y="0"/>
                </a:lnTo>
                <a:close/>
              </a:path>
            </a:pathLst>
          </a:custGeom>
          <a:blipFill rotWithShape="1">
            <a:blip r:embed="rId3">
              <a:alphaModFix/>
            </a:blip>
            <a:stretch>
              <a:fillRect/>
            </a:stretch>
          </a:blipFill>
          <a:ln>
            <a:noFill/>
          </a:ln>
        </p:spPr>
      </p:sp>
      <p:sp>
        <p:nvSpPr>
          <p:cNvPr id="125" name="Google Shape;125;p14"/>
          <p:cNvSpPr txBox="1"/>
          <p:nvPr/>
        </p:nvSpPr>
        <p:spPr>
          <a:xfrm>
            <a:off x="7787446" y="7459521"/>
            <a:ext cx="2713200" cy="849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solidFill>
                  <a:srgbClr val="FFFFFF"/>
                </a:solidFill>
                <a:latin typeface="Rubik"/>
                <a:ea typeface="Rubik"/>
                <a:cs typeface="Rubik"/>
                <a:sym typeface="Rubik"/>
              </a:rPr>
              <a:t>How is gravity different in space?</a:t>
            </a:r>
            <a:endParaRPr/>
          </a:p>
        </p:txBody>
      </p:sp>
      <p:sp>
        <p:nvSpPr>
          <p:cNvPr id="126" name="Google Shape;126;p14"/>
          <p:cNvSpPr txBox="1"/>
          <p:nvPr/>
        </p:nvSpPr>
        <p:spPr>
          <a:xfrm>
            <a:off x="2840845" y="7459521"/>
            <a:ext cx="2713200" cy="13299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solidFill>
                  <a:srgbClr val="FFFFFF"/>
                </a:solidFill>
                <a:latin typeface="Rubik"/>
                <a:ea typeface="Rubik"/>
                <a:cs typeface="Rubik"/>
                <a:sym typeface="Rubik"/>
              </a:rPr>
              <a:t>What is gravity? How does it affect us?</a:t>
            </a:r>
            <a:endParaRPr/>
          </a:p>
        </p:txBody>
      </p:sp>
      <p:sp>
        <p:nvSpPr>
          <p:cNvPr id="127" name="Google Shape;127;p14"/>
          <p:cNvSpPr/>
          <p:nvPr/>
        </p:nvSpPr>
        <p:spPr>
          <a:xfrm rot="1116292">
            <a:off x="-795345" y="6073411"/>
            <a:ext cx="3648090" cy="3598990"/>
          </a:xfrm>
          <a:custGeom>
            <a:avLst/>
            <a:gdLst/>
            <a:ahLst/>
            <a:cxnLst/>
            <a:rect l="l" t="t" r="r" b="b"/>
            <a:pathLst>
              <a:path w="3648090" h="3598990" extrusionOk="0">
                <a:moveTo>
                  <a:pt x="0" y="0"/>
                </a:moveTo>
                <a:lnTo>
                  <a:pt x="3648090" y="0"/>
                </a:lnTo>
                <a:lnTo>
                  <a:pt x="3648090" y="3598991"/>
                </a:lnTo>
                <a:lnTo>
                  <a:pt x="0" y="3598991"/>
                </a:lnTo>
                <a:lnTo>
                  <a:pt x="0" y="0"/>
                </a:lnTo>
                <a:close/>
              </a:path>
            </a:pathLst>
          </a:custGeom>
          <a:blipFill rotWithShape="1">
            <a:blip r:embed="rId4">
              <a:alphaModFix/>
            </a:blip>
            <a:stretch>
              <a:fillRect/>
            </a:stretch>
          </a:blipFill>
          <a:ln>
            <a:noFill/>
          </a:ln>
        </p:spPr>
      </p:sp>
      <p:sp>
        <p:nvSpPr>
          <p:cNvPr id="128" name="Google Shape;128;p14"/>
          <p:cNvSpPr txBox="1"/>
          <p:nvPr/>
        </p:nvSpPr>
        <p:spPr>
          <a:xfrm>
            <a:off x="12256833" y="7459521"/>
            <a:ext cx="3681062" cy="146804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400">
                <a:solidFill>
                  <a:srgbClr val="FFFFFF"/>
                </a:solidFill>
                <a:latin typeface="Rubik"/>
                <a:ea typeface="Rubik"/>
                <a:cs typeface="Rubik"/>
                <a:sym typeface="Rubik"/>
              </a:rPr>
              <a:t>How do aerospace engineers utilize gravity?</a:t>
            </a:r>
            <a:endParaRPr/>
          </a:p>
        </p:txBody>
      </p:sp>
      <p:sp>
        <p:nvSpPr>
          <p:cNvPr id="129" name="Google Shape;129;p14"/>
          <p:cNvSpPr txBox="1"/>
          <p:nvPr/>
        </p:nvSpPr>
        <p:spPr>
          <a:xfrm>
            <a:off x="7787395" y="3575650"/>
            <a:ext cx="2713200" cy="1252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a:solidFill>
                  <a:srgbClr val="FFFFFF"/>
                </a:solidFill>
                <a:latin typeface="Bungee"/>
                <a:ea typeface="Bungee"/>
                <a:cs typeface="Bungee"/>
                <a:sym typeface="Bungee"/>
              </a:rPr>
              <a:t>Gravity in space</a:t>
            </a:r>
            <a:endParaRPr/>
          </a:p>
        </p:txBody>
      </p:sp>
      <p:sp>
        <p:nvSpPr>
          <p:cNvPr id="130" name="Google Shape;130;p14"/>
          <p:cNvSpPr txBox="1"/>
          <p:nvPr/>
        </p:nvSpPr>
        <p:spPr>
          <a:xfrm>
            <a:off x="12371651" y="3575650"/>
            <a:ext cx="3442200" cy="1252500"/>
          </a:xfrm>
          <a:prstGeom prst="rect">
            <a:avLst/>
          </a:prstGeom>
          <a:noFill/>
          <a:ln>
            <a:noFill/>
          </a:ln>
        </p:spPr>
        <p:txBody>
          <a:bodyPr spcFirstLastPara="1" wrap="square" lIns="0" tIns="0" rIns="0" bIns="0" anchor="t" anchorCtr="0">
            <a:spAutoFit/>
          </a:bodyPr>
          <a:lstStyle/>
          <a:p>
            <a:pPr marL="0" marR="0" lvl="0" indent="0" algn="ctr" rtl="0">
              <a:lnSpc>
                <a:spcPct val="120005"/>
              </a:lnSpc>
              <a:spcBef>
                <a:spcPts val="0"/>
              </a:spcBef>
              <a:spcAft>
                <a:spcPts val="0"/>
              </a:spcAft>
              <a:buNone/>
            </a:pPr>
            <a:r>
              <a:rPr lang="en-US" sz="3699">
                <a:solidFill>
                  <a:srgbClr val="FFFFFF"/>
                </a:solidFill>
                <a:latin typeface="Bungee"/>
                <a:ea typeface="Bungee"/>
                <a:cs typeface="Bungee"/>
                <a:sym typeface="Bungee"/>
              </a:rPr>
              <a:t>Gravity in Aerospace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5FAC"/>
        </a:solidFill>
        <a:effectLst/>
      </p:bgPr>
    </p:bg>
    <p:spTree>
      <p:nvGrpSpPr>
        <p:cNvPr id="1" name="Shape 134"/>
        <p:cNvGrpSpPr/>
        <p:nvPr/>
      </p:nvGrpSpPr>
      <p:grpSpPr>
        <a:xfrm>
          <a:off x="0" y="0"/>
          <a:ext cx="0" cy="0"/>
          <a:chOff x="0" y="0"/>
          <a:chExt cx="0" cy="0"/>
        </a:xfrm>
      </p:grpSpPr>
      <p:sp>
        <p:nvSpPr>
          <p:cNvPr id="135" name="Google Shape;135;p15"/>
          <p:cNvSpPr/>
          <p:nvPr/>
        </p:nvSpPr>
        <p:spPr>
          <a:xfrm flipH="1">
            <a:off x="-5113170" y="4498635"/>
            <a:ext cx="8255364" cy="7347274"/>
          </a:xfrm>
          <a:custGeom>
            <a:avLst/>
            <a:gdLst/>
            <a:ahLst/>
            <a:cxnLst/>
            <a:rect l="l" t="t" r="r" b="b"/>
            <a:pathLst>
              <a:path w="8255364" h="7347274" extrusionOk="0">
                <a:moveTo>
                  <a:pt x="8255365" y="0"/>
                </a:moveTo>
                <a:lnTo>
                  <a:pt x="0" y="0"/>
                </a:lnTo>
                <a:lnTo>
                  <a:pt x="0" y="7347274"/>
                </a:lnTo>
                <a:lnTo>
                  <a:pt x="8255365" y="7347274"/>
                </a:lnTo>
                <a:lnTo>
                  <a:pt x="8255365" y="0"/>
                </a:lnTo>
                <a:close/>
              </a:path>
            </a:pathLst>
          </a:custGeom>
          <a:blipFill rotWithShape="1">
            <a:blip r:embed="rId3">
              <a:alphaModFix/>
            </a:blip>
            <a:stretch>
              <a:fillRect/>
            </a:stretch>
          </a:blipFill>
          <a:ln>
            <a:noFill/>
          </a:ln>
        </p:spPr>
      </p:sp>
      <p:sp>
        <p:nvSpPr>
          <p:cNvPr id="136" name="Google Shape;136;p15"/>
          <p:cNvSpPr/>
          <p:nvPr/>
        </p:nvSpPr>
        <p:spPr>
          <a:xfrm rot="2868228">
            <a:off x="-685597" y="-1008159"/>
            <a:ext cx="5083096" cy="5107170"/>
          </a:xfrm>
          <a:custGeom>
            <a:avLst/>
            <a:gdLst/>
            <a:ahLst/>
            <a:cxnLst/>
            <a:rect l="l" t="t" r="r" b="b"/>
            <a:pathLst>
              <a:path w="5083096" h="5107170" extrusionOk="0">
                <a:moveTo>
                  <a:pt x="0" y="0"/>
                </a:moveTo>
                <a:lnTo>
                  <a:pt x="5083096" y="0"/>
                </a:lnTo>
                <a:lnTo>
                  <a:pt x="5083096" y="5107170"/>
                </a:lnTo>
                <a:lnTo>
                  <a:pt x="0" y="5107170"/>
                </a:lnTo>
                <a:lnTo>
                  <a:pt x="0" y="0"/>
                </a:lnTo>
                <a:close/>
              </a:path>
            </a:pathLst>
          </a:custGeom>
          <a:blipFill rotWithShape="1">
            <a:blip r:embed="rId4">
              <a:alphaModFix/>
            </a:blip>
            <a:stretch>
              <a:fillRect/>
            </a:stretch>
          </a:blipFill>
          <a:ln>
            <a:noFill/>
          </a:ln>
        </p:spPr>
      </p:sp>
      <p:sp>
        <p:nvSpPr>
          <p:cNvPr id="137" name="Google Shape;137;p15"/>
          <p:cNvSpPr txBox="1"/>
          <p:nvPr/>
        </p:nvSpPr>
        <p:spPr>
          <a:xfrm>
            <a:off x="2879670" y="2323135"/>
            <a:ext cx="12003600" cy="3309000"/>
          </a:xfrm>
          <a:prstGeom prst="rect">
            <a:avLst/>
          </a:prstGeom>
          <a:noFill/>
          <a:ln>
            <a:noFill/>
          </a:ln>
        </p:spPr>
        <p:txBody>
          <a:bodyPr spcFirstLastPara="1" wrap="square" lIns="0" tIns="0" rIns="0" bIns="0" anchor="t" anchorCtr="0">
            <a:spAutoFit/>
          </a:bodyPr>
          <a:lstStyle/>
          <a:p>
            <a:pPr marL="0" marR="0" lvl="0" indent="0" algn="ctr" rtl="0">
              <a:lnSpc>
                <a:spcPct val="119996"/>
              </a:lnSpc>
              <a:spcBef>
                <a:spcPts val="0"/>
              </a:spcBef>
              <a:spcAft>
                <a:spcPts val="0"/>
              </a:spcAft>
              <a:buNone/>
            </a:pPr>
            <a:r>
              <a:rPr lang="en-US" sz="9772">
                <a:solidFill>
                  <a:srgbClr val="FFFFFF"/>
                </a:solidFill>
                <a:latin typeface="Bungee"/>
                <a:ea typeface="Bungee"/>
                <a:cs typeface="Bungee"/>
                <a:sym typeface="Bungee"/>
              </a:rPr>
              <a:t>Gravity on Earth</a:t>
            </a:r>
            <a:endParaRPr sz="1100"/>
          </a:p>
        </p:txBody>
      </p:sp>
      <p:sp>
        <p:nvSpPr>
          <p:cNvPr id="138" name="Google Shape;138;p15"/>
          <p:cNvSpPr/>
          <p:nvPr/>
        </p:nvSpPr>
        <p:spPr>
          <a:xfrm flipH="1">
            <a:off x="6034344" y="6863811"/>
            <a:ext cx="12770607" cy="11365840"/>
          </a:xfrm>
          <a:custGeom>
            <a:avLst/>
            <a:gdLst/>
            <a:ahLst/>
            <a:cxnLst/>
            <a:rect l="l" t="t" r="r" b="b"/>
            <a:pathLst>
              <a:path w="12770607" h="11365840" extrusionOk="0">
                <a:moveTo>
                  <a:pt x="12770607" y="0"/>
                </a:moveTo>
                <a:lnTo>
                  <a:pt x="0" y="0"/>
                </a:lnTo>
                <a:lnTo>
                  <a:pt x="0" y="11365840"/>
                </a:lnTo>
                <a:lnTo>
                  <a:pt x="12770607" y="11365840"/>
                </a:lnTo>
                <a:lnTo>
                  <a:pt x="12770607" y="0"/>
                </a:lnTo>
                <a:close/>
              </a:path>
            </a:pathLst>
          </a:custGeom>
          <a:blipFill rotWithShape="1">
            <a:blip r:embed="rId3">
              <a:alphaModFix/>
            </a:blip>
            <a:stretch>
              <a:fillRect/>
            </a:stretch>
          </a:blipFill>
          <a:ln>
            <a:noFill/>
          </a:ln>
        </p:spPr>
      </p:sp>
      <p:sp>
        <p:nvSpPr>
          <p:cNvPr id="139" name="Google Shape;139;p15"/>
          <p:cNvSpPr/>
          <p:nvPr/>
        </p:nvSpPr>
        <p:spPr>
          <a:xfrm>
            <a:off x="11181060" y="0"/>
            <a:ext cx="7929491" cy="12220553"/>
          </a:xfrm>
          <a:custGeom>
            <a:avLst/>
            <a:gdLst/>
            <a:ahLst/>
            <a:cxnLst/>
            <a:rect l="l" t="t" r="r" b="b"/>
            <a:pathLst>
              <a:path w="7929491" h="12220553" extrusionOk="0">
                <a:moveTo>
                  <a:pt x="0" y="0"/>
                </a:moveTo>
                <a:lnTo>
                  <a:pt x="7929491" y="0"/>
                </a:lnTo>
                <a:lnTo>
                  <a:pt x="7929491" y="12220553"/>
                </a:lnTo>
                <a:lnTo>
                  <a:pt x="0" y="12220553"/>
                </a:lnTo>
                <a:lnTo>
                  <a:pt x="0" y="0"/>
                </a:lnTo>
                <a:close/>
              </a:path>
            </a:pathLst>
          </a:custGeom>
          <a:blipFill rotWithShape="1">
            <a:blip r:embed="rId5">
              <a:alphaModFix/>
            </a:blip>
            <a:stretch>
              <a:fillRect/>
            </a:stretch>
          </a:blipFill>
          <a:ln>
            <a:noFill/>
          </a:ln>
        </p:spPr>
      </p:sp>
      <p:sp>
        <p:nvSpPr>
          <p:cNvPr id="140" name="Google Shape;140;p15"/>
          <p:cNvSpPr/>
          <p:nvPr/>
        </p:nvSpPr>
        <p:spPr>
          <a:xfrm rot="3518182">
            <a:off x="1952314" y="6552185"/>
            <a:ext cx="5094279" cy="5024232"/>
          </a:xfrm>
          <a:custGeom>
            <a:avLst/>
            <a:gdLst/>
            <a:ahLst/>
            <a:cxnLst/>
            <a:rect l="l" t="t" r="r" b="b"/>
            <a:pathLst>
              <a:path w="5094279" h="5024232" extrusionOk="0">
                <a:moveTo>
                  <a:pt x="0" y="0"/>
                </a:moveTo>
                <a:lnTo>
                  <a:pt x="5094278" y="0"/>
                </a:lnTo>
                <a:lnTo>
                  <a:pt x="5094278" y="5024232"/>
                </a:lnTo>
                <a:lnTo>
                  <a:pt x="0" y="5024232"/>
                </a:lnTo>
                <a:lnTo>
                  <a:pt x="0" y="0"/>
                </a:lnTo>
                <a:close/>
              </a:path>
            </a:pathLst>
          </a:custGeom>
          <a:blipFill rotWithShape="1">
            <a:blip r:embed="rId6">
              <a:alphaModFix/>
            </a:blip>
            <a:stretch>
              <a:fillRect/>
            </a:stretch>
          </a:blipFill>
          <a:ln>
            <a:noFill/>
          </a:ln>
        </p:spPr>
      </p:sp>
      <p:sp>
        <p:nvSpPr>
          <p:cNvPr id="141" name="Google Shape;141;p15"/>
          <p:cNvSpPr txBox="1"/>
          <p:nvPr/>
        </p:nvSpPr>
        <p:spPr>
          <a:xfrm>
            <a:off x="6210600" y="6039075"/>
            <a:ext cx="5866800" cy="1061829"/>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2300">
                <a:solidFill>
                  <a:srgbClr val="FFFFFF"/>
                </a:solidFill>
                <a:latin typeface="Rubik"/>
                <a:ea typeface="Rubik"/>
                <a:cs typeface="Rubik"/>
                <a:sym typeface="Rubik"/>
              </a:rPr>
              <a:t>Discuss: What do you already know about gravity?</a:t>
            </a:r>
            <a:endParaRPr lang="en-US" sz="2300">
              <a:solidFill>
                <a:srgbClr val="FFFFFF"/>
              </a:solidFill>
              <a:latin typeface="Rubik"/>
              <a:ea typeface="Rubik"/>
              <a:cs typeface="Rubi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45"/>
        <p:cNvGrpSpPr/>
        <p:nvPr/>
      </p:nvGrpSpPr>
      <p:grpSpPr>
        <a:xfrm>
          <a:off x="0" y="0"/>
          <a:ext cx="0" cy="0"/>
          <a:chOff x="0" y="0"/>
          <a:chExt cx="0" cy="0"/>
        </a:xfrm>
      </p:grpSpPr>
      <p:sp>
        <p:nvSpPr>
          <p:cNvPr id="146" name="Google Shape;146;p16"/>
          <p:cNvSpPr txBox="1"/>
          <p:nvPr/>
        </p:nvSpPr>
        <p:spPr>
          <a:xfrm>
            <a:off x="-609467" y="1325260"/>
            <a:ext cx="10693200" cy="769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000">
                <a:solidFill>
                  <a:srgbClr val="FFD47F"/>
                </a:solidFill>
                <a:latin typeface="Bungee"/>
                <a:ea typeface="Bungee"/>
                <a:cs typeface="Bungee"/>
                <a:sym typeface="Bungee"/>
              </a:rPr>
              <a:t>What is gravity?</a:t>
            </a:r>
            <a:endParaRPr sz="100"/>
          </a:p>
        </p:txBody>
      </p:sp>
      <p:sp>
        <p:nvSpPr>
          <p:cNvPr id="147" name="Google Shape;147;p16"/>
          <p:cNvSpPr txBox="1"/>
          <p:nvPr/>
        </p:nvSpPr>
        <p:spPr>
          <a:xfrm>
            <a:off x="609022" y="2297262"/>
            <a:ext cx="8323500" cy="7478970"/>
          </a:xfrm>
          <a:prstGeom prst="rect">
            <a:avLst/>
          </a:prstGeom>
          <a:noFill/>
          <a:ln>
            <a:noFill/>
          </a:ln>
        </p:spPr>
        <p:txBody>
          <a:bodyPr spcFirstLastPara="1" wrap="square" lIns="0" tIns="0" rIns="0" bIns="0" anchor="t" anchorCtr="0">
            <a:spAutoFit/>
          </a:bodyPr>
          <a:lstStyle/>
          <a:p>
            <a:pPr algn="ctr">
              <a:lnSpc>
                <a:spcPct val="150000"/>
              </a:lnSpc>
            </a:pPr>
            <a:r>
              <a:rPr lang="en-US" sz="2300" dirty="0">
                <a:solidFill>
                  <a:srgbClr val="FFFFFF"/>
                </a:solidFill>
                <a:latin typeface="Rubik"/>
                <a:ea typeface="Rubik"/>
                <a:cs typeface="Rubik"/>
                <a:sym typeface="Rubik"/>
              </a:rPr>
              <a:t>Gravity is the force that pulls everything toward the center of  Earth. Anything with mass has gravity, and some objects have more gravity than others. For example, the sun has a lot more gravity than Earth. Earth has a gravitational pull of 9.8 m/s</a:t>
            </a:r>
            <a:r>
              <a:rPr lang="en-US" sz="2300" baseline="30000" dirty="0">
                <a:solidFill>
                  <a:srgbClr val="FFFFFF"/>
                </a:solidFill>
                <a:latin typeface="Rubik"/>
                <a:ea typeface="Rubik"/>
                <a:cs typeface="Rubik"/>
                <a:sym typeface="Rubik"/>
              </a:rPr>
              <a:t>2</a:t>
            </a:r>
            <a:r>
              <a:rPr lang="en-US" sz="2300" dirty="0">
                <a:solidFill>
                  <a:srgbClr val="FFFFFF"/>
                </a:solidFill>
                <a:latin typeface="Rubik"/>
                <a:ea typeface="Rubik"/>
                <a:cs typeface="Rubik"/>
                <a:sym typeface="Rubik"/>
              </a:rPr>
              <a:t>, meaning all objects fall at the same speed. </a:t>
            </a:r>
            <a:r>
              <a:rPr lang="en-US" sz="2400" dirty="0">
                <a:solidFill>
                  <a:srgbClr val="FFFFFF"/>
                </a:solidFill>
                <a:ea typeface="Rubik"/>
                <a:sym typeface="Rubik"/>
              </a:rPr>
              <a:t>The equivalence principle explains this stating, w</a:t>
            </a:r>
            <a:r>
              <a:rPr lang="en-US" sz="2300" dirty="0">
                <a:solidFill>
                  <a:srgbClr val="FFFFFF"/>
                </a:solidFill>
                <a:latin typeface="Rubik"/>
                <a:ea typeface="Rubik"/>
                <a:cs typeface="Rubik"/>
                <a:sym typeface="Rubik"/>
              </a:rPr>
              <a:t>hether the mass is 100 KG or 5 KG, both will fall at a speed of 9.8 m</a:t>
            </a:r>
            <a:r>
              <a:rPr lang="en-US" sz="2300" dirty="0">
                <a:solidFill>
                  <a:schemeClr val="lt1"/>
                </a:solidFill>
                <a:latin typeface="Rubik"/>
                <a:ea typeface="Rubik"/>
                <a:cs typeface="Rubik"/>
                <a:sym typeface="Rubik"/>
              </a:rPr>
              <a:t>/s</a:t>
            </a:r>
            <a:r>
              <a:rPr lang="en-US" sz="2300" baseline="30000" dirty="0">
                <a:solidFill>
                  <a:schemeClr val="lt1"/>
                </a:solidFill>
                <a:latin typeface="Rubik"/>
                <a:ea typeface="Rubik"/>
                <a:cs typeface="Rubik"/>
                <a:sym typeface="Rubik"/>
              </a:rPr>
              <a:t>2</a:t>
            </a:r>
            <a:r>
              <a:rPr lang="en-US" sz="2300" dirty="0">
                <a:solidFill>
                  <a:srgbClr val="FFFFFF"/>
                </a:solidFill>
                <a:latin typeface="Rubik"/>
                <a:ea typeface="Rubik"/>
                <a:cs typeface="Rubik"/>
                <a:sym typeface="Rubik"/>
              </a:rPr>
              <a:t>. </a:t>
            </a:r>
            <a:endParaRPr lang="en-US" dirty="0">
              <a:ea typeface="Rubik"/>
            </a:endParaRPr>
          </a:p>
          <a:p>
            <a:pPr algn="ctr">
              <a:lnSpc>
                <a:spcPct val="150000"/>
              </a:lnSpc>
            </a:pPr>
            <a:endParaRPr lang="en-US" sz="2300" dirty="0">
              <a:solidFill>
                <a:srgbClr val="FFFFFF"/>
              </a:solidFill>
              <a:latin typeface="Rubik"/>
              <a:ea typeface="Rubik"/>
              <a:cs typeface="Rubik"/>
              <a:sym typeface="Rubik"/>
            </a:endParaRPr>
          </a:p>
          <a:p>
            <a:pPr algn="ctr">
              <a:lnSpc>
                <a:spcPct val="150000"/>
              </a:lnSpc>
            </a:pPr>
            <a:r>
              <a:rPr lang="en-US" sz="2300" dirty="0">
                <a:solidFill>
                  <a:srgbClr val="FFFFFF"/>
                </a:solidFill>
                <a:latin typeface="Rubik"/>
                <a:ea typeface="Rubik"/>
                <a:cs typeface="Rubik"/>
                <a:sym typeface="Rubik"/>
              </a:rPr>
              <a:t>Gravity was first described by the scientist Isaac Newton. Newton’s law of universal gravitation states “the greater the mass, the greater the force of attraction.” This means that the amount of gravity an object has depends on how heavy it is. </a:t>
            </a:r>
            <a:endParaRPr/>
          </a:p>
        </p:txBody>
      </p:sp>
      <p:sp>
        <p:nvSpPr>
          <p:cNvPr id="148" name="Google Shape;148;p16"/>
          <p:cNvSpPr/>
          <p:nvPr/>
        </p:nvSpPr>
        <p:spPr>
          <a:xfrm>
            <a:off x="13234300" y="6388976"/>
            <a:ext cx="5730256" cy="5334060"/>
          </a:xfrm>
          <a:custGeom>
            <a:avLst/>
            <a:gdLst/>
            <a:ahLst/>
            <a:cxnLst/>
            <a:rect l="l" t="t" r="r" b="b"/>
            <a:pathLst>
              <a:path w="4897655" h="4871288" extrusionOk="0">
                <a:moveTo>
                  <a:pt x="0" y="0"/>
                </a:moveTo>
                <a:lnTo>
                  <a:pt x="4897655" y="0"/>
                </a:lnTo>
                <a:lnTo>
                  <a:pt x="4897655" y="4871288"/>
                </a:lnTo>
                <a:lnTo>
                  <a:pt x="0" y="4871288"/>
                </a:lnTo>
                <a:lnTo>
                  <a:pt x="0" y="0"/>
                </a:lnTo>
                <a:close/>
              </a:path>
            </a:pathLst>
          </a:custGeom>
          <a:blipFill rotWithShape="1">
            <a:blip r:embed="rId3">
              <a:alphaModFix/>
            </a:blip>
            <a:stretch>
              <a:fillRect/>
            </a:stretch>
          </a:blipFill>
          <a:ln>
            <a:noFill/>
          </a:ln>
        </p:spPr>
      </p:sp>
      <p:sp>
        <p:nvSpPr>
          <p:cNvPr id="149" name="Google Shape;149;p16"/>
          <p:cNvSpPr txBox="1"/>
          <p:nvPr/>
        </p:nvSpPr>
        <p:spPr>
          <a:xfrm>
            <a:off x="8563579" y="1329930"/>
            <a:ext cx="10352100" cy="769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000">
                <a:solidFill>
                  <a:srgbClr val="FFD47F"/>
                </a:solidFill>
                <a:latin typeface="Bungee"/>
                <a:ea typeface="Bungee"/>
                <a:cs typeface="Bungee"/>
                <a:sym typeface="Bungee"/>
              </a:rPr>
              <a:t>Why does it matter?</a:t>
            </a:r>
            <a:endParaRPr sz="100"/>
          </a:p>
        </p:txBody>
      </p:sp>
      <p:sp>
        <p:nvSpPr>
          <p:cNvPr id="150" name="Google Shape;150;p16"/>
          <p:cNvSpPr txBox="1"/>
          <p:nvPr/>
        </p:nvSpPr>
        <p:spPr>
          <a:xfrm>
            <a:off x="9577869" y="2979375"/>
            <a:ext cx="8323500" cy="2154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endParaRPr/>
          </a:p>
        </p:txBody>
      </p:sp>
      <p:sp>
        <p:nvSpPr>
          <p:cNvPr id="151" name="Google Shape;151;p16"/>
          <p:cNvSpPr txBox="1"/>
          <p:nvPr/>
        </p:nvSpPr>
        <p:spPr>
          <a:xfrm>
            <a:off x="9783125" y="2675189"/>
            <a:ext cx="7908702" cy="2654573"/>
          </a:xfrm>
          <a:prstGeom prst="rect">
            <a:avLst/>
          </a:prstGeom>
          <a:noFill/>
          <a:ln>
            <a:noFill/>
          </a:ln>
        </p:spPr>
        <p:txBody>
          <a:bodyPr spcFirstLastPara="1" wrap="square" lIns="0" tIns="0" rIns="0" bIns="0" anchor="t" anchorCtr="0">
            <a:spAutoFit/>
          </a:bodyPr>
          <a:lstStyle/>
          <a:p>
            <a:pPr algn="ctr">
              <a:lnSpc>
                <a:spcPct val="150000"/>
              </a:lnSpc>
            </a:pPr>
            <a:r>
              <a:rPr lang="en-US" sz="2300" dirty="0">
                <a:solidFill>
                  <a:srgbClr val="FFFFFF"/>
                </a:solidFill>
                <a:latin typeface="Rubik"/>
                <a:ea typeface="Rubik"/>
                <a:cs typeface="Rubik"/>
                <a:sym typeface="Rubik"/>
              </a:rPr>
              <a:t>Gravity is the force that keeps us all on Earth. Without it, we would be sent flying off into space. This is why when we jump, we always land back on the ground. While it might be fun to float around for a few minutes, we could not live without gravity.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55"/>
        <p:cNvGrpSpPr/>
        <p:nvPr/>
      </p:nvGrpSpPr>
      <p:grpSpPr>
        <a:xfrm>
          <a:off x="0" y="0"/>
          <a:ext cx="0" cy="0"/>
          <a:chOff x="0" y="0"/>
          <a:chExt cx="0" cy="0"/>
        </a:xfrm>
      </p:grpSpPr>
      <p:sp>
        <p:nvSpPr>
          <p:cNvPr id="156" name="Google Shape;156;p17"/>
          <p:cNvSpPr/>
          <p:nvPr/>
        </p:nvSpPr>
        <p:spPr>
          <a:xfrm>
            <a:off x="11090752" y="2223500"/>
            <a:ext cx="6730274" cy="7355491"/>
          </a:xfrm>
          <a:custGeom>
            <a:avLst/>
            <a:gdLst/>
            <a:ahLst/>
            <a:cxnLst/>
            <a:rect l="l" t="t" r="r" b="b"/>
            <a:pathLst>
              <a:path w="6730274" h="7355491" extrusionOk="0">
                <a:moveTo>
                  <a:pt x="0" y="0"/>
                </a:moveTo>
                <a:lnTo>
                  <a:pt x="6730274" y="0"/>
                </a:lnTo>
                <a:lnTo>
                  <a:pt x="6730274" y="7355490"/>
                </a:lnTo>
                <a:lnTo>
                  <a:pt x="0" y="7355490"/>
                </a:lnTo>
                <a:lnTo>
                  <a:pt x="0" y="0"/>
                </a:lnTo>
                <a:close/>
              </a:path>
            </a:pathLst>
          </a:custGeom>
          <a:blipFill rotWithShape="1">
            <a:blip r:embed="rId3">
              <a:alphaModFix/>
            </a:blip>
            <a:stretch>
              <a:fillRect/>
            </a:stretch>
          </a:blipFill>
          <a:ln>
            <a:noFill/>
          </a:ln>
        </p:spPr>
      </p:sp>
      <p:sp>
        <p:nvSpPr>
          <p:cNvPr id="157" name="Google Shape;157;p17"/>
          <p:cNvSpPr/>
          <p:nvPr/>
        </p:nvSpPr>
        <p:spPr>
          <a:xfrm>
            <a:off x="-664827" y="-908283"/>
            <a:ext cx="3879209" cy="3873967"/>
          </a:xfrm>
          <a:custGeom>
            <a:avLst/>
            <a:gdLst/>
            <a:ahLst/>
            <a:cxnLst/>
            <a:rect l="l" t="t" r="r" b="b"/>
            <a:pathLst>
              <a:path w="3879209" h="3873967" extrusionOk="0">
                <a:moveTo>
                  <a:pt x="0" y="0"/>
                </a:moveTo>
                <a:lnTo>
                  <a:pt x="3879209" y="0"/>
                </a:lnTo>
                <a:lnTo>
                  <a:pt x="3879209" y="3873966"/>
                </a:lnTo>
                <a:lnTo>
                  <a:pt x="0" y="3873966"/>
                </a:lnTo>
                <a:lnTo>
                  <a:pt x="0" y="0"/>
                </a:lnTo>
                <a:close/>
              </a:path>
            </a:pathLst>
          </a:custGeom>
          <a:blipFill rotWithShape="1">
            <a:blip r:embed="rId4">
              <a:alphaModFix/>
            </a:blip>
            <a:stretch>
              <a:fillRect/>
            </a:stretch>
          </a:blipFill>
          <a:ln>
            <a:noFill/>
          </a:ln>
        </p:spPr>
      </p:sp>
      <p:sp>
        <p:nvSpPr>
          <p:cNvPr id="158" name="Google Shape;158;p17"/>
          <p:cNvSpPr/>
          <p:nvPr/>
        </p:nvSpPr>
        <p:spPr>
          <a:xfrm>
            <a:off x="15141254" y="526469"/>
            <a:ext cx="2446543" cy="2594818"/>
          </a:xfrm>
          <a:custGeom>
            <a:avLst/>
            <a:gdLst/>
            <a:ahLst/>
            <a:cxnLst/>
            <a:rect l="l" t="t" r="r" b="b"/>
            <a:pathLst>
              <a:path w="2446543" h="2594818" extrusionOk="0">
                <a:moveTo>
                  <a:pt x="0" y="0"/>
                </a:moveTo>
                <a:lnTo>
                  <a:pt x="2446543" y="0"/>
                </a:lnTo>
                <a:lnTo>
                  <a:pt x="2446543" y="2594818"/>
                </a:lnTo>
                <a:lnTo>
                  <a:pt x="0" y="2594818"/>
                </a:lnTo>
                <a:lnTo>
                  <a:pt x="0" y="0"/>
                </a:lnTo>
                <a:close/>
              </a:path>
            </a:pathLst>
          </a:custGeom>
          <a:blipFill rotWithShape="1">
            <a:blip r:embed="rId5">
              <a:alphaModFix/>
            </a:blip>
            <a:stretch>
              <a:fillRect/>
            </a:stretch>
          </a:blipFill>
          <a:ln>
            <a:noFill/>
          </a:ln>
        </p:spPr>
      </p:sp>
      <p:sp>
        <p:nvSpPr>
          <p:cNvPr id="159" name="Google Shape;159;p17"/>
          <p:cNvSpPr/>
          <p:nvPr/>
        </p:nvSpPr>
        <p:spPr>
          <a:xfrm flipH="1">
            <a:off x="-4792509" y="5391727"/>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sp>
      <p:sp>
        <p:nvSpPr>
          <p:cNvPr id="160" name="Google Shape;160;p17"/>
          <p:cNvSpPr/>
          <p:nvPr/>
        </p:nvSpPr>
        <p:spPr>
          <a:xfrm rot="10800000" flipH="1">
            <a:off x="3812696" y="-5819546"/>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sp>
      <p:sp>
        <p:nvSpPr>
          <p:cNvPr id="161" name="Google Shape;161;p17"/>
          <p:cNvSpPr/>
          <p:nvPr/>
        </p:nvSpPr>
        <p:spPr>
          <a:xfrm rot="-1207829" flipH="1">
            <a:off x="5402449" y="9065364"/>
            <a:ext cx="8255364" cy="7347274"/>
          </a:xfrm>
          <a:custGeom>
            <a:avLst/>
            <a:gdLst/>
            <a:ahLst/>
            <a:cxnLst/>
            <a:rect l="l" t="t" r="r" b="b"/>
            <a:pathLst>
              <a:path w="8255364" h="7347274" extrusionOk="0">
                <a:moveTo>
                  <a:pt x="8255364" y="0"/>
                </a:moveTo>
                <a:lnTo>
                  <a:pt x="0" y="0"/>
                </a:lnTo>
                <a:lnTo>
                  <a:pt x="0" y="7347274"/>
                </a:lnTo>
                <a:lnTo>
                  <a:pt x="8255364" y="7347274"/>
                </a:lnTo>
                <a:lnTo>
                  <a:pt x="8255364" y="0"/>
                </a:lnTo>
                <a:close/>
              </a:path>
            </a:pathLst>
          </a:custGeom>
          <a:blipFill rotWithShape="1">
            <a:blip r:embed="rId6">
              <a:alphaModFix/>
            </a:blip>
            <a:stretch>
              <a:fillRect/>
            </a:stretch>
          </a:blipFill>
          <a:ln>
            <a:noFill/>
          </a:ln>
        </p:spPr>
      </p:sp>
      <p:sp>
        <p:nvSpPr>
          <p:cNvPr id="162" name="Google Shape;162;p17"/>
          <p:cNvSpPr txBox="1"/>
          <p:nvPr/>
        </p:nvSpPr>
        <p:spPr>
          <a:xfrm>
            <a:off x="2264677" y="3850500"/>
            <a:ext cx="8631000" cy="25860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8000">
                <a:solidFill>
                  <a:srgbClr val="D3A7FF"/>
                </a:solidFill>
                <a:latin typeface="Bungee"/>
                <a:ea typeface="Bungee"/>
                <a:cs typeface="Bungee"/>
                <a:sym typeface="Bungee"/>
              </a:rPr>
              <a:t>Gravity in SPace</a:t>
            </a:r>
            <a:endParaRPr/>
          </a:p>
        </p:txBody>
      </p:sp>
      <p:sp>
        <p:nvSpPr>
          <p:cNvPr id="163" name="Google Shape;163;p17"/>
          <p:cNvSpPr txBox="1"/>
          <p:nvPr/>
        </p:nvSpPr>
        <p:spPr>
          <a:xfrm>
            <a:off x="3911700" y="6710350"/>
            <a:ext cx="6730200" cy="885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300">
                <a:solidFill>
                  <a:srgbClr val="FFFFFF"/>
                </a:solidFill>
                <a:latin typeface="Rubik"/>
                <a:ea typeface="Rubik"/>
                <a:cs typeface="Rubik"/>
                <a:sym typeface="Rubik"/>
              </a:rPr>
              <a:t>Discuss: How do you think gravity might change in space? Is there still gravity in space?</a:t>
            </a:r>
            <a:endParaRPr sz="2300">
              <a:solidFill>
                <a:srgbClr val="FFFFFF"/>
              </a:solidFill>
              <a:latin typeface="Rubik"/>
              <a:ea typeface="Rubik"/>
              <a:cs typeface="Rubik"/>
              <a:sym typeface="Rubi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67"/>
        <p:cNvGrpSpPr/>
        <p:nvPr/>
      </p:nvGrpSpPr>
      <p:grpSpPr>
        <a:xfrm>
          <a:off x="0" y="0"/>
          <a:ext cx="0" cy="0"/>
          <a:chOff x="0" y="0"/>
          <a:chExt cx="0" cy="0"/>
        </a:xfrm>
      </p:grpSpPr>
      <p:sp>
        <p:nvSpPr>
          <p:cNvPr id="168" name="Google Shape;168;p18"/>
          <p:cNvSpPr txBox="1"/>
          <p:nvPr/>
        </p:nvSpPr>
        <p:spPr>
          <a:xfrm>
            <a:off x="3645300" y="1337900"/>
            <a:ext cx="12251100" cy="769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5000">
                <a:solidFill>
                  <a:srgbClr val="FFD47F"/>
                </a:solidFill>
                <a:latin typeface="Bungee"/>
                <a:ea typeface="Bungee"/>
                <a:cs typeface="Bungee"/>
                <a:sym typeface="Bungee"/>
              </a:rPr>
              <a:t>WHat is gravity like in space?</a:t>
            </a:r>
            <a:endParaRPr sz="100"/>
          </a:p>
        </p:txBody>
      </p:sp>
      <p:sp>
        <p:nvSpPr>
          <p:cNvPr id="169" name="Google Shape;169;p18"/>
          <p:cNvSpPr txBox="1"/>
          <p:nvPr/>
        </p:nvSpPr>
        <p:spPr>
          <a:xfrm>
            <a:off x="9577869" y="2979375"/>
            <a:ext cx="8323500" cy="215400"/>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endParaRPr/>
          </a:p>
        </p:txBody>
      </p:sp>
      <p:sp>
        <p:nvSpPr>
          <p:cNvPr id="170" name="Google Shape;170;p18"/>
          <p:cNvSpPr txBox="1"/>
          <p:nvPr/>
        </p:nvSpPr>
        <p:spPr>
          <a:xfrm>
            <a:off x="789071" y="2568149"/>
            <a:ext cx="13270253" cy="6948056"/>
          </a:xfrm>
          <a:prstGeom prst="rect">
            <a:avLst/>
          </a:prstGeom>
          <a:noFill/>
          <a:ln>
            <a:noFill/>
          </a:ln>
        </p:spPr>
        <p:txBody>
          <a:bodyPr spcFirstLastPara="1" wrap="square" lIns="0" tIns="0" rIns="0" bIns="0" anchor="t" anchorCtr="0">
            <a:spAutoFit/>
          </a:bodyPr>
          <a:lstStyle/>
          <a:p>
            <a:pPr indent="457200">
              <a:lnSpc>
                <a:spcPct val="150000"/>
              </a:lnSpc>
            </a:pPr>
            <a:r>
              <a:rPr lang="en-US" sz="2300" dirty="0">
                <a:solidFill>
                  <a:srgbClr val="FFFFFF"/>
                </a:solidFill>
                <a:latin typeface="Rubik"/>
                <a:ea typeface="Rubik"/>
                <a:cs typeface="Rubik"/>
                <a:sym typeface="Rubik"/>
              </a:rPr>
              <a:t>Gravity is everywhere, even in space! You may have seen astronauts floating around in aircrafts in space, but those appearances are deceiving as astronauts in orbit are in free fall. They're constantly falling toward Earth, in orbit, but they are moving so fast they miss the ground. </a:t>
            </a:r>
            <a:endParaRPr sz="2300" dirty="0">
              <a:solidFill>
                <a:srgbClr val="FFFFFF"/>
              </a:solidFill>
              <a:latin typeface="Rubik"/>
              <a:ea typeface="Rubik"/>
              <a:cs typeface="Rubik"/>
              <a:sym typeface="Rubik"/>
            </a:endParaRPr>
          </a:p>
          <a:p>
            <a:pPr indent="457200">
              <a:lnSpc>
                <a:spcPct val="150000"/>
              </a:lnSpc>
            </a:pPr>
            <a:r>
              <a:rPr lang="en-US" sz="2300" dirty="0">
                <a:solidFill>
                  <a:srgbClr val="FFFFFF"/>
                </a:solidFill>
                <a:latin typeface="Rubik"/>
                <a:ea typeface="Rubik"/>
                <a:cs typeface="Rubik"/>
                <a:sym typeface="Rubik"/>
              </a:rPr>
              <a:t>Gravity does weaken with distance. The moon (which is 1,000 times farther away than the International Space Station) would not stay in place if it were not pulled by Earth's gravity. Even m</a:t>
            </a:r>
            <a:r>
              <a:rPr lang="en-US" sz="2400" dirty="0">
                <a:solidFill>
                  <a:srgbClr val="FFFFFF"/>
                </a:solidFill>
                <a:ea typeface="Rubik"/>
                <a:sym typeface="Rubik"/>
              </a:rPr>
              <a:t>assive objects such as stars and planets have a tremendous gravitational pull. </a:t>
            </a:r>
            <a:r>
              <a:rPr lang="en-US" sz="2300" dirty="0">
                <a:solidFill>
                  <a:srgbClr val="FFFFFF"/>
                </a:solidFill>
                <a:latin typeface="Rubik"/>
                <a:ea typeface="Rubik"/>
                <a:cs typeface="Rubik"/>
                <a:sym typeface="Rubik"/>
              </a:rPr>
              <a:t>For example, the sun has such a strong gravitational pull that it keeps Earth, Mars, Saturn, and comets that are over a light year away tethered. </a:t>
            </a:r>
          </a:p>
          <a:p>
            <a:pPr indent="457200">
              <a:lnSpc>
                <a:spcPct val="150000"/>
              </a:lnSpc>
            </a:pPr>
            <a:r>
              <a:rPr lang="en-US" sz="2300" dirty="0">
                <a:solidFill>
                  <a:srgbClr val="FFFFFF"/>
                </a:solidFill>
                <a:latin typeface="Rubik"/>
                <a:ea typeface="Rubik"/>
                <a:cs typeface="Rubik"/>
                <a:sym typeface="Rubik"/>
              </a:rPr>
              <a:t>The sun, of course, is subject to the gravity of the black hole in the center of the Milky Way. The Milky Way is subject to the gravitational pull of other galaxies nearby. In summary, there is always gravity in space, and it’s hard to find an object in space that isn't subject to gravity!</a:t>
            </a:r>
            <a:endParaRPr sz="2300">
              <a:solidFill>
                <a:srgbClr val="FFFFFF"/>
              </a:solidFill>
              <a:latin typeface="Rubik"/>
              <a:ea typeface="Rubik"/>
              <a:cs typeface="Rubik"/>
            </a:endParaRPr>
          </a:p>
        </p:txBody>
      </p:sp>
      <p:sp>
        <p:nvSpPr>
          <p:cNvPr id="171" name="Google Shape;171;p18"/>
          <p:cNvSpPr/>
          <p:nvPr/>
        </p:nvSpPr>
        <p:spPr>
          <a:xfrm rot="3156883">
            <a:off x="13918412" y="6210724"/>
            <a:ext cx="4121575" cy="4121575"/>
          </a:xfrm>
          <a:custGeom>
            <a:avLst/>
            <a:gdLst/>
            <a:ahLst/>
            <a:cxnLst/>
            <a:rect l="l" t="t" r="r" b="b"/>
            <a:pathLst>
              <a:path w="4119349" h="4119349" extrusionOk="0">
                <a:moveTo>
                  <a:pt x="0" y="0"/>
                </a:moveTo>
                <a:lnTo>
                  <a:pt x="4119349" y="0"/>
                </a:lnTo>
                <a:lnTo>
                  <a:pt x="4119349" y="4119348"/>
                </a:lnTo>
                <a:lnTo>
                  <a:pt x="0" y="4119348"/>
                </a:lnTo>
                <a:lnTo>
                  <a:pt x="0" y="0"/>
                </a:lnTo>
                <a:close/>
              </a:path>
            </a:pathLst>
          </a:custGeom>
          <a:blipFill rotWithShape="1">
            <a:blip r:embed="rId3">
              <a:alphaModFix/>
            </a:blip>
            <a:stretch>
              <a:fillRect/>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75"/>
        <p:cNvGrpSpPr/>
        <p:nvPr/>
      </p:nvGrpSpPr>
      <p:grpSpPr>
        <a:xfrm>
          <a:off x="0" y="0"/>
          <a:ext cx="0" cy="0"/>
          <a:chOff x="0" y="0"/>
          <a:chExt cx="0" cy="0"/>
        </a:xfrm>
      </p:grpSpPr>
      <p:sp>
        <p:nvSpPr>
          <p:cNvPr id="176" name="Google Shape;176;p19"/>
          <p:cNvSpPr txBox="1"/>
          <p:nvPr/>
        </p:nvSpPr>
        <p:spPr>
          <a:xfrm>
            <a:off x="2524806" y="887345"/>
            <a:ext cx="13238400" cy="1000500"/>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499">
                <a:solidFill>
                  <a:srgbClr val="FFD47F"/>
                </a:solidFill>
                <a:latin typeface="Bungee"/>
                <a:ea typeface="Bungee"/>
                <a:cs typeface="Bungee"/>
                <a:sym typeface="Bungee"/>
              </a:rPr>
              <a:t>RELATIVE GRAVITY</a:t>
            </a:r>
            <a:endParaRPr/>
          </a:p>
        </p:txBody>
      </p:sp>
      <p:sp>
        <p:nvSpPr>
          <p:cNvPr id="177" name="Google Shape;177;p19"/>
          <p:cNvSpPr/>
          <p:nvPr/>
        </p:nvSpPr>
        <p:spPr>
          <a:xfrm flipH="1">
            <a:off x="15541111" y="630895"/>
            <a:ext cx="2524806" cy="2501083"/>
          </a:xfrm>
          <a:custGeom>
            <a:avLst/>
            <a:gdLst/>
            <a:ahLst/>
            <a:cxnLst/>
            <a:rect l="l" t="t" r="r" b="b"/>
            <a:pathLst>
              <a:path w="2524806" h="2501083" extrusionOk="0">
                <a:moveTo>
                  <a:pt x="2524806" y="0"/>
                </a:moveTo>
                <a:lnTo>
                  <a:pt x="0" y="0"/>
                </a:lnTo>
                <a:lnTo>
                  <a:pt x="0" y="2501083"/>
                </a:lnTo>
                <a:lnTo>
                  <a:pt x="2524806" y="2501083"/>
                </a:lnTo>
                <a:lnTo>
                  <a:pt x="2524806" y="0"/>
                </a:lnTo>
                <a:close/>
              </a:path>
            </a:pathLst>
          </a:custGeom>
          <a:blipFill rotWithShape="1">
            <a:blip r:embed="rId3">
              <a:alphaModFix/>
            </a:blip>
            <a:stretch>
              <a:fillRect/>
            </a:stretch>
          </a:blipFill>
          <a:ln>
            <a:noFill/>
          </a:ln>
        </p:spPr>
      </p:sp>
      <p:sp>
        <p:nvSpPr>
          <p:cNvPr id="178" name="Google Shape;178;p19"/>
          <p:cNvSpPr/>
          <p:nvPr/>
        </p:nvSpPr>
        <p:spPr>
          <a:xfrm>
            <a:off x="-808540" y="1634808"/>
            <a:ext cx="2524806" cy="2501083"/>
          </a:xfrm>
          <a:custGeom>
            <a:avLst/>
            <a:gdLst/>
            <a:ahLst/>
            <a:cxnLst/>
            <a:rect l="l" t="t" r="r" b="b"/>
            <a:pathLst>
              <a:path w="2524806" h="2501083" extrusionOk="0">
                <a:moveTo>
                  <a:pt x="0" y="0"/>
                </a:moveTo>
                <a:lnTo>
                  <a:pt x="2524806" y="0"/>
                </a:lnTo>
                <a:lnTo>
                  <a:pt x="2524806" y="2501083"/>
                </a:lnTo>
                <a:lnTo>
                  <a:pt x="0" y="2501083"/>
                </a:lnTo>
                <a:lnTo>
                  <a:pt x="0" y="0"/>
                </a:lnTo>
                <a:close/>
              </a:path>
            </a:pathLst>
          </a:custGeom>
          <a:blipFill rotWithShape="1">
            <a:blip r:embed="rId3">
              <a:alphaModFix/>
            </a:blip>
            <a:stretch>
              <a:fillRect/>
            </a:stretch>
          </a:blipFill>
          <a:ln>
            <a:noFill/>
          </a:ln>
        </p:spPr>
      </p:sp>
      <p:pic>
        <p:nvPicPr>
          <p:cNvPr id="179" name="Google Shape;179;p19"/>
          <p:cNvPicPr preferRelativeResize="0"/>
          <p:nvPr/>
        </p:nvPicPr>
        <p:blipFill>
          <a:blip r:embed="rId4">
            <a:alphaModFix/>
          </a:blip>
          <a:stretch>
            <a:fillRect/>
          </a:stretch>
        </p:blipFill>
        <p:spPr>
          <a:xfrm>
            <a:off x="2124246" y="2173075"/>
            <a:ext cx="13638955" cy="7427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83"/>
        <p:cNvGrpSpPr/>
        <p:nvPr/>
      </p:nvGrpSpPr>
      <p:grpSpPr>
        <a:xfrm>
          <a:off x="0" y="0"/>
          <a:ext cx="0" cy="0"/>
          <a:chOff x="0" y="0"/>
          <a:chExt cx="0" cy="0"/>
        </a:xfrm>
      </p:grpSpPr>
      <p:sp>
        <p:nvSpPr>
          <p:cNvPr id="184" name="Google Shape;184;p20"/>
          <p:cNvSpPr txBox="1"/>
          <p:nvPr/>
        </p:nvSpPr>
        <p:spPr>
          <a:xfrm>
            <a:off x="2937621" y="2902059"/>
            <a:ext cx="12412800" cy="4167000"/>
          </a:xfrm>
          <a:prstGeom prst="rect">
            <a:avLst/>
          </a:prstGeom>
          <a:noFill/>
          <a:ln>
            <a:noFill/>
          </a:ln>
        </p:spPr>
        <p:txBody>
          <a:bodyPr spcFirstLastPara="1" wrap="square" lIns="0" tIns="0" rIns="0" bIns="0" anchor="t" anchorCtr="0">
            <a:spAutoFit/>
          </a:bodyPr>
          <a:lstStyle/>
          <a:p>
            <a:pPr marL="0" marR="0" lvl="0" indent="0" algn="ctr" rtl="0">
              <a:lnSpc>
                <a:spcPct val="138000"/>
              </a:lnSpc>
              <a:spcBef>
                <a:spcPts val="0"/>
              </a:spcBef>
              <a:spcAft>
                <a:spcPts val="0"/>
              </a:spcAft>
              <a:buNone/>
            </a:pPr>
            <a:r>
              <a:rPr lang="en-US" sz="7200">
                <a:solidFill>
                  <a:srgbClr val="D3A7FF"/>
                </a:solidFill>
                <a:latin typeface="Bungee"/>
                <a:ea typeface="Bungee"/>
                <a:cs typeface="Bungee"/>
                <a:sym typeface="Bungee"/>
              </a:rPr>
              <a:t>Why is gravity important in Aerospace?</a:t>
            </a:r>
            <a:endParaRPr/>
          </a:p>
        </p:txBody>
      </p:sp>
      <p:sp>
        <p:nvSpPr>
          <p:cNvPr id="185" name="Google Shape;185;p20"/>
          <p:cNvSpPr/>
          <p:nvPr/>
        </p:nvSpPr>
        <p:spPr>
          <a:xfrm>
            <a:off x="-1127028" y="240316"/>
            <a:ext cx="5227642" cy="5208039"/>
          </a:xfrm>
          <a:custGeom>
            <a:avLst/>
            <a:gdLst/>
            <a:ahLst/>
            <a:cxnLst/>
            <a:rect l="l" t="t" r="r" b="b"/>
            <a:pathLst>
              <a:path w="5227642" h="5208039" extrusionOk="0">
                <a:moveTo>
                  <a:pt x="0" y="0"/>
                </a:moveTo>
                <a:lnTo>
                  <a:pt x="5227643" y="0"/>
                </a:lnTo>
                <a:lnTo>
                  <a:pt x="5227643" y="5208039"/>
                </a:lnTo>
                <a:lnTo>
                  <a:pt x="0" y="5208039"/>
                </a:lnTo>
                <a:lnTo>
                  <a:pt x="0" y="0"/>
                </a:lnTo>
                <a:close/>
              </a:path>
            </a:pathLst>
          </a:custGeom>
          <a:blipFill rotWithShape="1">
            <a:blip r:embed="rId3">
              <a:alphaModFix/>
            </a:blip>
            <a:stretch>
              <a:fillRect/>
            </a:stretch>
          </a:blipFill>
          <a:ln>
            <a:noFill/>
          </a:ln>
        </p:spPr>
      </p:sp>
      <p:sp>
        <p:nvSpPr>
          <p:cNvPr id="186" name="Google Shape;186;p20"/>
          <p:cNvSpPr/>
          <p:nvPr/>
        </p:nvSpPr>
        <p:spPr>
          <a:xfrm>
            <a:off x="13369631" y="5143500"/>
            <a:ext cx="6052244" cy="5870676"/>
          </a:xfrm>
          <a:custGeom>
            <a:avLst/>
            <a:gdLst/>
            <a:ahLst/>
            <a:cxnLst/>
            <a:rect l="l" t="t" r="r" b="b"/>
            <a:pathLst>
              <a:path w="6052244" h="5870676" extrusionOk="0">
                <a:moveTo>
                  <a:pt x="0" y="0"/>
                </a:moveTo>
                <a:lnTo>
                  <a:pt x="6052244" y="0"/>
                </a:lnTo>
                <a:lnTo>
                  <a:pt x="6052244" y="5870676"/>
                </a:lnTo>
                <a:lnTo>
                  <a:pt x="0" y="5870676"/>
                </a:lnTo>
                <a:lnTo>
                  <a:pt x="0" y="0"/>
                </a:lnTo>
                <a:close/>
              </a:path>
            </a:pathLst>
          </a:custGeom>
          <a:blipFill rotWithShape="1">
            <a:blip r:embed="rId4">
              <a:alphaModFix/>
            </a:blip>
            <a:stretch>
              <a:fillRect/>
            </a:stretch>
          </a:blipFill>
          <a:ln>
            <a:noFill/>
          </a:ln>
        </p:spPr>
      </p:sp>
      <p:sp>
        <p:nvSpPr>
          <p:cNvPr id="187" name="Google Shape;187;p20"/>
          <p:cNvSpPr/>
          <p:nvPr/>
        </p:nvSpPr>
        <p:spPr>
          <a:xfrm>
            <a:off x="16395753" y="-2820459"/>
            <a:ext cx="5559772" cy="9606517"/>
          </a:xfrm>
          <a:custGeom>
            <a:avLst/>
            <a:gdLst/>
            <a:ahLst/>
            <a:cxnLst/>
            <a:rect l="l" t="t" r="r" b="b"/>
            <a:pathLst>
              <a:path w="5559772" h="9606517" extrusionOk="0">
                <a:moveTo>
                  <a:pt x="0" y="0"/>
                </a:moveTo>
                <a:lnTo>
                  <a:pt x="5559771" y="0"/>
                </a:lnTo>
                <a:lnTo>
                  <a:pt x="5559771" y="9606517"/>
                </a:lnTo>
                <a:lnTo>
                  <a:pt x="0" y="9606517"/>
                </a:lnTo>
                <a:lnTo>
                  <a:pt x="0" y="0"/>
                </a:lnTo>
                <a:close/>
              </a:path>
            </a:pathLst>
          </a:custGeom>
          <a:blipFill rotWithShape="1">
            <a:blip r:embed="rId5">
              <a:alphaModFix/>
            </a:blip>
            <a:stretch>
              <a:fillRect/>
            </a:stretch>
          </a:blipFill>
          <a:ln>
            <a:noFill/>
          </a:ln>
        </p:spPr>
      </p:sp>
      <p:sp>
        <p:nvSpPr>
          <p:cNvPr id="188" name="Google Shape;188;p20"/>
          <p:cNvSpPr/>
          <p:nvPr/>
        </p:nvSpPr>
        <p:spPr>
          <a:xfrm>
            <a:off x="-1751186" y="5906252"/>
            <a:ext cx="5559772" cy="9606517"/>
          </a:xfrm>
          <a:custGeom>
            <a:avLst/>
            <a:gdLst/>
            <a:ahLst/>
            <a:cxnLst/>
            <a:rect l="l" t="t" r="r" b="b"/>
            <a:pathLst>
              <a:path w="5559772" h="9606517" extrusionOk="0">
                <a:moveTo>
                  <a:pt x="0" y="0"/>
                </a:moveTo>
                <a:lnTo>
                  <a:pt x="5559772" y="0"/>
                </a:lnTo>
                <a:lnTo>
                  <a:pt x="5559772" y="9606517"/>
                </a:lnTo>
                <a:lnTo>
                  <a:pt x="0" y="9606517"/>
                </a:lnTo>
                <a:lnTo>
                  <a:pt x="0" y="0"/>
                </a:lnTo>
                <a:close/>
              </a:path>
            </a:pathLst>
          </a:custGeom>
          <a:blipFill rotWithShape="1">
            <a:blip r:embed="rId5">
              <a:alphaModFix/>
            </a:blip>
            <a:stretch>
              <a:fillRect/>
            </a:stretch>
          </a:blipFill>
          <a:ln>
            <a:noFill/>
          </a:ln>
        </p:spPr>
      </p:sp>
      <p:sp>
        <p:nvSpPr>
          <p:cNvPr id="189" name="Google Shape;189;p20"/>
          <p:cNvSpPr txBox="1"/>
          <p:nvPr/>
        </p:nvSpPr>
        <p:spPr>
          <a:xfrm>
            <a:off x="5410200" y="7421150"/>
            <a:ext cx="8536200" cy="8850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300">
                <a:solidFill>
                  <a:srgbClr val="FFFFFF"/>
                </a:solidFill>
                <a:latin typeface="Rubik"/>
                <a:ea typeface="Rubik"/>
                <a:cs typeface="Rubik"/>
                <a:sym typeface="Rubik"/>
              </a:rPr>
              <a:t>Shout out: How do you think aerospace engineers utilize gravity?</a:t>
            </a:r>
            <a:endParaRPr sz="2300">
              <a:solidFill>
                <a:srgbClr val="FFFFFF"/>
              </a:solidFill>
              <a:latin typeface="Rubik"/>
              <a:ea typeface="Rubik"/>
              <a:cs typeface="Rubik"/>
              <a:sym typeface="Rubi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203B"/>
        </a:solidFill>
        <a:effectLst/>
      </p:bgPr>
    </p:bg>
    <p:spTree>
      <p:nvGrpSpPr>
        <p:cNvPr id="1" name="Shape 193"/>
        <p:cNvGrpSpPr/>
        <p:nvPr/>
      </p:nvGrpSpPr>
      <p:grpSpPr>
        <a:xfrm>
          <a:off x="0" y="0"/>
          <a:ext cx="0" cy="0"/>
          <a:chOff x="0" y="0"/>
          <a:chExt cx="0" cy="0"/>
        </a:xfrm>
      </p:grpSpPr>
      <p:sp>
        <p:nvSpPr>
          <p:cNvPr id="194" name="Google Shape;194;p21"/>
          <p:cNvSpPr/>
          <p:nvPr/>
        </p:nvSpPr>
        <p:spPr>
          <a:xfrm rot="1019221">
            <a:off x="-188880" y="8654542"/>
            <a:ext cx="1748367" cy="2173158"/>
          </a:xfrm>
          <a:custGeom>
            <a:avLst/>
            <a:gdLst/>
            <a:ahLst/>
            <a:cxnLst/>
            <a:rect l="l" t="t" r="r" b="b"/>
            <a:pathLst>
              <a:path w="1746305" h="2170595" extrusionOk="0">
                <a:moveTo>
                  <a:pt x="0" y="0"/>
                </a:moveTo>
                <a:lnTo>
                  <a:pt x="1746305" y="0"/>
                </a:lnTo>
                <a:lnTo>
                  <a:pt x="1746305" y="2170595"/>
                </a:lnTo>
                <a:lnTo>
                  <a:pt x="0" y="2170595"/>
                </a:lnTo>
                <a:lnTo>
                  <a:pt x="0" y="0"/>
                </a:lnTo>
                <a:close/>
              </a:path>
            </a:pathLst>
          </a:custGeom>
          <a:blipFill rotWithShape="1">
            <a:blip r:embed="rId3">
              <a:alphaModFix/>
            </a:blip>
            <a:stretch>
              <a:fillRect/>
            </a:stretch>
          </a:blipFill>
          <a:ln>
            <a:noFill/>
          </a:ln>
        </p:spPr>
      </p:sp>
      <p:sp>
        <p:nvSpPr>
          <p:cNvPr id="195" name="Google Shape;195;p21"/>
          <p:cNvSpPr txBox="1"/>
          <p:nvPr/>
        </p:nvSpPr>
        <p:spPr>
          <a:xfrm>
            <a:off x="2738975" y="1214450"/>
            <a:ext cx="13327500" cy="1046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800">
                <a:solidFill>
                  <a:srgbClr val="FFD47F"/>
                </a:solidFill>
                <a:latin typeface="Bungee"/>
                <a:ea typeface="Bungee"/>
                <a:cs typeface="Bungee"/>
                <a:sym typeface="Bungee"/>
              </a:rPr>
              <a:t>GRavitational Assist</a:t>
            </a:r>
            <a:endParaRPr/>
          </a:p>
        </p:txBody>
      </p:sp>
      <p:sp>
        <p:nvSpPr>
          <p:cNvPr id="196" name="Google Shape;196;p21"/>
          <p:cNvSpPr txBox="1"/>
          <p:nvPr/>
        </p:nvSpPr>
        <p:spPr>
          <a:xfrm>
            <a:off x="2347591" y="3428941"/>
            <a:ext cx="14233200" cy="215400"/>
          </a:xfrm>
          <a:prstGeom prst="rect">
            <a:avLst/>
          </a:prstGeom>
          <a:noFill/>
          <a:ln>
            <a:noFill/>
          </a:ln>
        </p:spPr>
        <p:txBody>
          <a:bodyPr spcFirstLastPara="1" wrap="square" lIns="0" tIns="0" rIns="0" bIns="0" anchor="t" anchorCtr="0">
            <a:spAutoFit/>
          </a:bodyPr>
          <a:lstStyle/>
          <a:p>
            <a:pPr marL="0" marR="0" lvl="0" indent="0" algn="l" rtl="0">
              <a:lnSpc>
                <a:spcPct val="148000"/>
              </a:lnSpc>
              <a:spcBef>
                <a:spcPts val="0"/>
              </a:spcBef>
              <a:spcAft>
                <a:spcPts val="0"/>
              </a:spcAft>
              <a:buNone/>
            </a:pPr>
            <a:endParaRPr/>
          </a:p>
        </p:txBody>
      </p:sp>
      <p:sp>
        <p:nvSpPr>
          <p:cNvPr id="197" name="Google Shape;197;p21"/>
          <p:cNvSpPr/>
          <p:nvPr/>
        </p:nvSpPr>
        <p:spPr>
          <a:xfrm>
            <a:off x="15537666" y="569799"/>
            <a:ext cx="2522884" cy="1446477"/>
          </a:xfrm>
          <a:custGeom>
            <a:avLst/>
            <a:gdLst/>
            <a:ahLst/>
            <a:cxnLst/>
            <a:rect l="l" t="t" r="r" b="b"/>
            <a:pathLst>
              <a:path w="2522884" h="1446477" extrusionOk="0">
                <a:moveTo>
                  <a:pt x="0" y="0"/>
                </a:moveTo>
                <a:lnTo>
                  <a:pt x="2522884" y="0"/>
                </a:lnTo>
                <a:lnTo>
                  <a:pt x="2522884" y="1446477"/>
                </a:lnTo>
                <a:lnTo>
                  <a:pt x="0" y="1446477"/>
                </a:lnTo>
                <a:lnTo>
                  <a:pt x="0" y="0"/>
                </a:lnTo>
                <a:close/>
              </a:path>
            </a:pathLst>
          </a:custGeom>
          <a:blipFill rotWithShape="1">
            <a:blip r:embed="rId4">
              <a:alphaModFix/>
            </a:blip>
            <a:stretch>
              <a:fillRect/>
            </a:stretch>
          </a:blipFill>
          <a:ln>
            <a:noFill/>
          </a:ln>
        </p:spPr>
      </p:sp>
      <p:sp>
        <p:nvSpPr>
          <p:cNvPr id="198" name="Google Shape;198;p21"/>
          <p:cNvSpPr/>
          <p:nvPr/>
        </p:nvSpPr>
        <p:spPr>
          <a:xfrm flipH="1">
            <a:off x="-431671" y="316366"/>
            <a:ext cx="3571602" cy="3701142"/>
          </a:xfrm>
          <a:custGeom>
            <a:avLst/>
            <a:gdLst/>
            <a:ahLst/>
            <a:cxnLst/>
            <a:rect l="l" t="t" r="r" b="b"/>
            <a:pathLst>
              <a:path w="3571602" h="3701142" extrusionOk="0">
                <a:moveTo>
                  <a:pt x="3571602" y="0"/>
                </a:moveTo>
                <a:lnTo>
                  <a:pt x="0" y="0"/>
                </a:lnTo>
                <a:lnTo>
                  <a:pt x="0" y="3701143"/>
                </a:lnTo>
                <a:lnTo>
                  <a:pt x="3571602" y="3701143"/>
                </a:lnTo>
                <a:lnTo>
                  <a:pt x="3571602" y="0"/>
                </a:lnTo>
                <a:close/>
              </a:path>
            </a:pathLst>
          </a:custGeom>
          <a:blipFill rotWithShape="1">
            <a:blip r:embed="rId5">
              <a:alphaModFix/>
            </a:blip>
            <a:stretch>
              <a:fillRect/>
            </a:stretch>
          </a:blipFill>
          <a:ln>
            <a:noFill/>
          </a:ln>
        </p:spPr>
      </p:sp>
      <p:sp>
        <p:nvSpPr>
          <p:cNvPr id="199" name="Google Shape;199;p21"/>
          <p:cNvSpPr txBox="1"/>
          <p:nvPr/>
        </p:nvSpPr>
        <p:spPr>
          <a:xfrm>
            <a:off x="1838800" y="3230000"/>
            <a:ext cx="8166000" cy="5840060"/>
          </a:xfrm>
          <a:prstGeom prst="rect">
            <a:avLst/>
          </a:prstGeom>
          <a:noFill/>
          <a:ln>
            <a:noFill/>
          </a:ln>
        </p:spPr>
        <p:txBody>
          <a:bodyPr spcFirstLastPara="1" wrap="square" lIns="0" tIns="0" rIns="0" bIns="0" anchor="t" anchorCtr="0">
            <a:spAutoFit/>
          </a:bodyPr>
          <a:lstStyle/>
          <a:p>
            <a:pPr indent="457200">
              <a:lnSpc>
                <a:spcPct val="150000"/>
              </a:lnSpc>
            </a:pPr>
            <a:r>
              <a:rPr lang="en-US" sz="2300" dirty="0">
                <a:solidFill>
                  <a:srgbClr val="FFFFFF"/>
                </a:solidFill>
                <a:latin typeface="Rubik"/>
                <a:ea typeface="Rubik"/>
                <a:cs typeface="Rubik"/>
                <a:sym typeface="Rubik"/>
              </a:rPr>
              <a:t>When planning certain kinds of trajectories of spacecrafts in the solar system, aerospace engineers use a technique called gravitational assist. This may also be referred to as gravity assist, slingshot, or swing by. This technique is used to create a net change in the speed and direction of motion of a spacecraft by passing through the gravitational field of a planet. This technique helps save propellant, time, and expense. This also helps aerospace engineers create spacecrafts such as Voyager 1 and Voyager 2, which travel through space independently and indefinitely.</a:t>
            </a:r>
            <a:endParaRPr sz="2300" dirty="0">
              <a:solidFill>
                <a:srgbClr val="FFFFFF"/>
              </a:solidFill>
              <a:latin typeface="Rubik"/>
              <a:ea typeface="Rubik"/>
              <a:cs typeface="Rubik"/>
              <a:sym typeface="Rubik"/>
            </a:endParaRPr>
          </a:p>
        </p:txBody>
      </p:sp>
      <p:pic>
        <p:nvPicPr>
          <p:cNvPr id="200" name="Google Shape;200;p21" descr="Gravity assist - Wikipedia"/>
          <p:cNvPicPr preferRelativeResize="0"/>
          <p:nvPr/>
        </p:nvPicPr>
        <p:blipFill>
          <a:blip r:embed="rId6">
            <a:alphaModFix/>
          </a:blip>
          <a:stretch>
            <a:fillRect/>
          </a:stretch>
        </p:blipFill>
        <p:spPr>
          <a:xfrm>
            <a:off x="10190325" y="3230000"/>
            <a:ext cx="7733725" cy="58002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f184c7d-f610-4f32-9abd-71cd78d81b40">
      <Terms xmlns="http://schemas.microsoft.com/office/infopath/2007/PartnerControls"/>
    </lcf76f155ced4ddcb4097134ff3c332f>
    <ClearedforPublicRelease_x003f_ xmlns="7f184c7d-f610-4f32-9abd-71cd78d81b40">false</ClearedforPublicRelease_x003f_>
    <TaxCatchAll xmlns="40768f41-5772-46b9-b0f9-02f4dc6006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75EED92A4F8C49A60EB19776D38758" ma:contentTypeVersion="16" ma:contentTypeDescription="Create a new document." ma:contentTypeScope="" ma:versionID="5a627b7f411b3b81043b2cef58fcf167">
  <xsd:schema xmlns:xsd="http://www.w3.org/2001/XMLSchema" xmlns:xs="http://www.w3.org/2001/XMLSchema" xmlns:p="http://schemas.microsoft.com/office/2006/metadata/properties" xmlns:ns2="7f184c7d-f610-4f32-9abd-71cd78d81b40" xmlns:ns3="40768f41-5772-46b9-b0f9-02f4dc600622" targetNamespace="http://schemas.microsoft.com/office/2006/metadata/properties" ma:root="true" ma:fieldsID="22b146c39412f4bc7f2b9c4e5e7e3928" ns2:_="" ns3:_="">
    <xsd:import namespace="7f184c7d-f610-4f32-9abd-71cd78d81b40"/>
    <xsd:import namespace="40768f41-5772-46b9-b0f9-02f4dc600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ClearedforPublicRelease_x003f_"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184c7d-f610-4f32-9abd-71cd78d81b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ClearedforPublicRelease_x003f_" ma:index="18" nillable="true" ma:displayName="Cleared for Public Release?" ma:default="0" ma:format="Dropdown" ma:internalName="ClearedforPublicRelease_x003f_">
      <xsd:simpleType>
        <xsd:restriction base="dms:Boolea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cafb212-bf30-4c1c-b910-2fbed67792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768f41-5772-46b9-b0f9-02f4dc600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e52c43-b3f5-4fe4-8dfa-b4408c6ca52a}" ma:internalName="TaxCatchAll" ma:showField="CatchAllData" ma:web="40768f41-5772-46b9-b0f9-02f4dc600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268A79-4313-4D0B-B59E-84F41DA89E8E}">
  <ds:schemaRefs>
    <ds:schemaRef ds:uri="http://schemas.microsoft.com/office/2006/metadata/properties"/>
    <ds:schemaRef ds:uri="http://schemas.microsoft.com/office/infopath/2007/PartnerControls"/>
    <ds:schemaRef ds:uri="7f184c7d-f610-4f32-9abd-71cd78d81b40"/>
    <ds:schemaRef ds:uri="40768f41-5772-46b9-b0f9-02f4dc600622"/>
  </ds:schemaRefs>
</ds:datastoreItem>
</file>

<file path=customXml/itemProps2.xml><?xml version="1.0" encoding="utf-8"?>
<ds:datastoreItem xmlns:ds="http://schemas.openxmlformats.org/officeDocument/2006/customXml" ds:itemID="{D0E68502-AFC0-46A4-A216-4A3631247D12}">
  <ds:schemaRefs>
    <ds:schemaRef ds:uri="http://schemas.microsoft.com/sharepoint/v3/contenttype/forms"/>
  </ds:schemaRefs>
</ds:datastoreItem>
</file>

<file path=customXml/itemProps3.xml><?xml version="1.0" encoding="utf-8"?>
<ds:datastoreItem xmlns:ds="http://schemas.openxmlformats.org/officeDocument/2006/customXml" ds:itemID="{BC7450B8-AACD-46CC-8E3D-F6488B4B21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184c7d-f610-4f32-9abd-71cd78d81b40"/>
    <ds:schemaRef ds:uri="40768f41-5772-46b9-b0f9-02f4dc600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94</cp:revision>
  <dcterms:modified xsi:type="dcterms:W3CDTF">2023-10-11T21:55:23Z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0x0101004E75EED92A4F8C49A60EB19776D38758</vt:lpwstr>
  </property>
  <property fmtid="{D5CDD505-2E9C-101B-9397-08002B2CF9AE}" pid="3" name="MediaServiceImageTags">
    <vt:lpwstr/>
  </property>
</Properties>
</file>