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5"/>
    <p:sldMasterId id="2147484901" r:id="rId6"/>
    <p:sldMasterId id="2147484884" r:id="rId7"/>
  </p:sldMasterIdLst>
  <p:notesMasterIdLst>
    <p:notesMasterId r:id="rId23"/>
  </p:notesMasterIdLst>
  <p:handoutMasterIdLst>
    <p:handoutMasterId r:id="rId24"/>
  </p:handoutMasterIdLst>
  <p:sldIdLst>
    <p:sldId id="278" r:id="rId8"/>
    <p:sldId id="280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84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" userDrawn="1">
          <p15:clr>
            <a:srgbClr val="A4A3A4"/>
          </p15:clr>
        </p15:guide>
        <p15:guide id="2" orient="horz" pos="30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73" userDrawn="1">
          <p15:clr>
            <a:srgbClr val="A4A3A4"/>
          </p15:clr>
        </p15:guide>
        <p15:guide id="5" pos="7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E"/>
    <a:srgbClr val="B2B2B3"/>
    <a:srgbClr val="BFBFC0"/>
    <a:srgbClr val="98123D"/>
    <a:srgbClr val="A6002D"/>
    <a:srgbClr val="A5002C"/>
    <a:srgbClr val="F1BF64"/>
    <a:srgbClr val="BD6534"/>
    <a:srgbClr val="767E4A"/>
    <a:srgbClr val="025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0820" autoAdjust="0"/>
  </p:normalViewPr>
  <p:slideViewPr>
    <p:cSldViewPr snapToGrid="0" showGuides="1">
      <p:cViewPr varScale="1">
        <p:scale>
          <a:sx n="124" d="100"/>
          <a:sy n="124" d="100"/>
        </p:scale>
        <p:origin x="432" y="168"/>
      </p:cViewPr>
      <p:guideLst>
        <p:guide orient="horz" pos="437"/>
        <p:guide orient="horz" pos="3048"/>
        <p:guide orient="horz" pos="1104"/>
        <p:guide pos="73"/>
        <p:guide pos="7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524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238125" indent="-238125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358668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75146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2877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2877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65069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64628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18669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 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82530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0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24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975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017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7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1766297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995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Contact Informa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405025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4887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48870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179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25461" y="1660395"/>
            <a:ext cx="7299082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5461" y="3124909"/>
            <a:ext cx="7299082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4878" y="4355982"/>
            <a:ext cx="7300321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2020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41740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8034" y="1660395"/>
            <a:ext cx="7376509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8034" y="3124909"/>
            <a:ext cx="7376509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7438" y="4355982"/>
            <a:ext cx="7377761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2020 The Aerospace Corporation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19166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Closing_Q&amp;A_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22242" y="2595234"/>
            <a:ext cx="6542001" cy="12316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1" i="1" baseline="0">
                <a:solidFill>
                  <a:schemeClr val="bg1"/>
                </a:solidFill>
                <a:effectLst>
                  <a:outerShdw blurRad="50800" dist="381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Closing</a:t>
            </a:r>
            <a:br>
              <a:rPr lang="en-US" dirty="0"/>
            </a:br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577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92985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45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07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871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481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5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0" y="0"/>
            <a:ext cx="12192000" cy="233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0" y="6611958"/>
            <a:ext cx="12192000" cy="2160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642556"/>
            <a:ext cx="10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914" r:id="rId2"/>
    <p:sldLayoutId id="21474848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5461" y="1867043"/>
            <a:ext cx="7299082" cy="1410351"/>
          </a:xfrm>
        </p:spPr>
        <p:txBody>
          <a:bodyPr/>
          <a:lstStyle/>
          <a:p>
            <a:r>
              <a:rPr lang="en-US" sz="4400" dirty="0"/>
              <a:t>Near-Earth Object</a:t>
            </a:r>
            <a:br>
              <a:rPr lang="en-US" sz="4400" dirty="0"/>
            </a:br>
            <a:r>
              <a:rPr lang="en-US" sz="4400" dirty="0"/>
              <a:t>Teacher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461" y="3744380"/>
            <a:ext cx="7299082" cy="8685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/>
              <a:t>Speaker’s Name and Organization – </a:t>
            </a:r>
            <a:br>
              <a:rPr lang="en-US" dirty="0"/>
            </a:br>
            <a:r>
              <a:rPr lang="en-US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24878" y="4885046"/>
            <a:ext cx="7300321" cy="4578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3781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364E9-81F7-B04F-9C2F-481C8A39F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36" y="494853"/>
            <a:ext cx="10361622" cy="63739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Aerospace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6715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Nationwide Scope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85B32DF-7ABE-544E-A7C9-F132BAEC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" t="3493" r="2525" b="35175"/>
          <a:stretch/>
        </p:blipFill>
        <p:spPr>
          <a:xfrm>
            <a:off x="867975" y="1043492"/>
            <a:ext cx="10126340" cy="3711033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5AE21DE1-FE96-AA4F-B9F9-1B872DFEFB22}"/>
              </a:ext>
            </a:extLst>
          </p:cNvPr>
          <p:cNvGrpSpPr/>
          <p:nvPr/>
        </p:nvGrpSpPr>
        <p:grpSpPr>
          <a:xfrm>
            <a:off x="1014667" y="4659988"/>
            <a:ext cx="10309358" cy="2131582"/>
            <a:chOff x="521492" y="4407695"/>
            <a:chExt cx="8401053" cy="1882508"/>
          </a:xfrm>
        </p:grpSpPr>
        <p:sp>
          <p:nvSpPr>
            <p:cNvPr id="63" name="Content Placeholder 13">
              <a:extLst>
                <a:ext uri="{FF2B5EF4-FFF2-40B4-BE49-F238E27FC236}">
                  <a16:creationId xmlns:a16="http://schemas.microsoft.com/office/drawing/2014/main" id="{4DC25EA6-B6A5-4B48-8F89-A90DF75ADD28}"/>
                </a:ext>
              </a:extLst>
            </p:cNvPr>
            <p:cNvSpPr txBox="1">
              <a:spLocks/>
            </p:cNvSpPr>
            <p:nvPr/>
          </p:nvSpPr>
          <p:spPr>
            <a:xfrm>
              <a:off x="521492" y="4407696"/>
              <a:ext cx="1650207" cy="1585912"/>
            </a:xfrm>
            <a:prstGeom prst="rect">
              <a:avLst/>
            </a:prstGeom>
            <a:noFill/>
          </p:spPr>
          <p:txBody>
            <a:bodyPr vert="horz" anchor="t"/>
            <a:lstStyle>
              <a:lvl1pPr marL="282575" indent="-282575" algn="l" defTabSz="457200" rtl="0" eaLnBrk="1" latinLnBrk="0" hangingPunct="1">
                <a:spcBef>
                  <a:spcPct val="20000"/>
                </a:spcBef>
                <a:buSzPct val="130000"/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17525" indent="-22701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800100" indent="-176213" algn="l" defTabSz="457200" rtl="0" eaLnBrk="1" latinLnBrk="0" hangingPunct="1">
                <a:spcBef>
                  <a:spcPct val="20000"/>
                </a:spcBef>
                <a:buSzPct val="125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201738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430338" indent="-176213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CALIFORNIA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El Segundo (corp. HQ)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Pasadena</a:t>
              </a:r>
            </a:p>
            <a:p>
              <a:pPr marL="120650" indent="-114300">
                <a:spcAft>
                  <a:spcPts val="500"/>
                </a:spcAft>
                <a:buSzPct val="90000"/>
                <a:buNone/>
              </a:pPr>
              <a:r>
                <a:rPr lang="en-US" sz="1100" dirty="0"/>
                <a:t>•	Vandenberg</a:t>
              </a:r>
              <a:br>
                <a:rPr lang="en-US" sz="1100" dirty="0"/>
              </a:br>
              <a:r>
                <a:rPr lang="en-US" sz="1100" dirty="0"/>
                <a:t>Air Force Base</a:t>
              </a:r>
            </a:p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VIRGINIA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Arlington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Chantilly</a:t>
              </a:r>
            </a:p>
          </p:txBody>
        </p:sp>
        <p:sp>
          <p:nvSpPr>
            <p:cNvPr id="64" name="Content Placeholder 13">
              <a:extLst>
                <a:ext uri="{FF2B5EF4-FFF2-40B4-BE49-F238E27FC236}">
                  <a16:creationId xmlns:a16="http://schemas.microsoft.com/office/drawing/2014/main" id="{F8547DEE-AA66-F545-8920-03880887A337}"/>
                </a:ext>
              </a:extLst>
            </p:cNvPr>
            <p:cNvSpPr txBox="1">
              <a:spLocks/>
            </p:cNvSpPr>
            <p:nvPr/>
          </p:nvSpPr>
          <p:spPr>
            <a:xfrm>
              <a:off x="2171699" y="4407696"/>
              <a:ext cx="1907382" cy="1585912"/>
            </a:xfrm>
            <a:prstGeom prst="rect">
              <a:avLst/>
            </a:prstGeom>
            <a:noFill/>
          </p:spPr>
          <p:txBody>
            <a:bodyPr vert="horz" anchor="t"/>
            <a:lstStyle>
              <a:lvl1pPr marL="282575" indent="-282575" algn="l" defTabSz="457200" rtl="0" eaLnBrk="1" latinLnBrk="0" hangingPunct="1">
                <a:spcBef>
                  <a:spcPct val="20000"/>
                </a:spcBef>
                <a:buSzPct val="130000"/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17525" indent="-22701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800100" indent="-176213" algn="l" defTabSz="457200" rtl="0" eaLnBrk="1" latinLnBrk="0" hangingPunct="1">
                <a:spcBef>
                  <a:spcPct val="20000"/>
                </a:spcBef>
                <a:buSzPct val="125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201738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430338" indent="-176213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COLORADO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Buckley Air Force Base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Colorado Springs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Denver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Petersen Air Force Base</a:t>
              </a:r>
            </a:p>
            <a:p>
              <a:pPr marL="120650" indent="-114300">
                <a:spcAft>
                  <a:spcPts val="500"/>
                </a:spcAft>
                <a:buSzPct val="90000"/>
                <a:buNone/>
              </a:pPr>
              <a:r>
                <a:rPr lang="en-US" sz="1100" dirty="0"/>
                <a:t>•	Schriever Air Force Base</a:t>
              </a:r>
            </a:p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ALABAMA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Huntsville</a:t>
              </a:r>
            </a:p>
          </p:txBody>
        </p:sp>
        <p:sp>
          <p:nvSpPr>
            <p:cNvPr id="65" name="Content Placeholder 13">
              <a:extLst>
                <a:ext uri="{FF2B5EF4-FFF2-40B4-BE49-F238E27FC236}">
                  <a16:creationId xmlns:a16="http://schemas.microsoft.com/office/drawing/2014/main" id="{5DAB9E6D-2149-6F4A-9F5D-6FAFDDA9E2BD}"/>
                </a:ext>
              </a:extLst>
            </p:cNvPr>
            <p:cNvSpPr txBox="1">
              <a:spLocks/>
            </p:cNvSpPr>
            <p:nvPr/>
          </p:nvSpPr>
          <p:spPr>
            <a:xfrm>
              <a:off x="4010027" y="4407697"/>
              <a:ext cx="1650207" cy="1882506"/>
            </a:xfrm>
            <a:prstGeom prst="rect">
              <a:avLst/>
            </a:prstGeom>
            <a:noFill/>
          </p:spPr>
          <p:txBody>
            <a:bodyPr vert="horz" anchor="t"/>
            <a:lstStyle>
              <a:lvl1pPr marL="282575" indent="-282575" algn="l" defTabSz="457200" rtl="0" eaLnBrk="1" latinLnBrk="0" hangingPunct="1">
                <a:spcBef>
                  <a:spcPct val="20000"/>
                </a:spcBef>
                <a:buSzPct val="130000"/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17525" indent="-22701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800100" indent="-176213" algn="l" defTabSz="457200" rtl="0" eaLnBrk="1" latinLnBrk="0" hangingPunct="1">
                <a:spcBef>
                  <a:spcPct val="20000"/>
                </a:spcBef>
                <a:buSzPct val="125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201738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430338" indent="-176213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FLORIDA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Cape Canaveral</a:t>
              </a:r>
              <a:br>
                <a:rPr lang="en-US" sz="1100" dirty="0"/>
              </a:br>
              <a:r>
                <a:rPr lang="en-US" sz="1100" dirty="0"/>
                <a:t>Air Force Station</a:t>
              </a:r>
            </a:p>
            <a:p>
              <a:pPr marL="120650" indent="-114300">
                <a:spcAft>
                  <a:spcPts val="500"/>
                </a:spcAft>
                <a:buSzPct val="90000"/>
                <a:buNone/>
              </a:pPr>
              <a:r>
                <a:rPr lang="en-US" sz="1100" dirty="0"/>
                <a:t>• 	Kennedy Space Center</a:t>
              </a:r>
            </a:p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MARYLAND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Goddard Space</a:t>
              </a:r>
              <a:br>
                <a:rPr lang="en-US" sz="1100" dirty="0"/>
              </a:br>
              <a:r>
                <a:rPr lang="en-US" sz="1100" dirty="0"/>
                <a:t>Flight Center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Greenbelt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Silver Spring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Suitland</a:t>
              </a:r>
            </a:p>
          </p:txBody>
        </p:sp>
        <p:sp>
          <p:nvSpPr>
            <p:cNvPr id="66" name="Content Placeholder 13">
              <a:extLst>
                <a:ext uri="{FF2B5EF4-FFF2-40B4-BE49-F238E27FC236}">
                  <a16:creationId xmlns:a16="http://schemas.microsoft.com/office/drawing/2014/main" id="{DB11FB63-F6AE-AC4D-B597-060CBD37E9AF}"/>
                </a:ext>
              </a:extLst>
            </p:cNvPr>
            <p:cNvSpPr txBox="1">
              <a:spLocks/>
            </p:cNvSpPr>
            <p:nvPr/>
          </p:nvSpPr>
          <p:spPr>
            <a:xfrm>
              <a:off x="5815017" y="4407696"/>
              <a:ext cx="1512091" cy="1764849"/>
            </a:xfrm>
            <a:prstGeom prst="rect">
              <a:avLst/>
            </a:prstGeom>
            <a:noFill/>
          </p:spPr>
          <p:txBody>
            <a:bodyPr vert="horz" anchor="t"/>
            <a:lstStyle>
              <a:lvl1pPr marL="282575" indent="-282575" algn="l" defTabSz="457200" rtl="0" eaLnBrk="1" latinLnBrk="0" hangingPunct="1">
                <a:spcBef>
                  <a:spcPct val="20000"/>
                </a:spcBef>
                <a:buSzPct val="130000"/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17525" indent="-22701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800100" indent="-176213" algn="l" defTabSz="457200" rtl="0" eaLnBrk="1" latinLnBrk="0" hangingPunct="1">
                <a:spcBef>
                  <a:spcPct val="20000"/>
                </a:spcBef>
                <a:buSzPct val="125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201738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430338" indent="-176213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NEBRASKA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spcAft>
                  <a:spcPts val="500"/>
                </a:spcAft>
                <a:buSzPct val="90000"/>
                <a:buNone/>
              </a:pPr>
              <a:r>
                <a:rPr lang="en-US" sz="1100" dirty="0"/>
                <a:t>•	Offutt Air Force Base</a:t>
              </a:r>
            </a:p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NEW MEXICO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Albuquerque</a:t>
              </a:r>
            </a:p>
            <a:p>
              <a:pPr marL="120650" indent="-114300">
                <a:spcAft>
                  <a:spcPts val="500"/>
                </a:spcAft>
                <a:buSzPct val="90000"/>
                <a:buNone/>
              </a:pPr>
              <a:r>
                <a:rPr lang="en-US" sz="1100" dirty="0"/>
                <a:t>•	Kirtland Air</a:t>
              </a:r>
              <a:br>
                <a:rPr lang="en-US" sz="1100" dirty="0"/>
              </a:br>
              <a:r>
                <a:rPr lang="en-US" sz="1100" dirty="0"/>
                <a:t>Force Base</a:t>
              </a:r>
            </a:p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OHIO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Wright-Patterson</a:t>
              </a:r>
              <a:br>
                <a:rPr lang="en-US" sz="1100" dirty="0"/>
              </a:br>
              <a:r>
                <a:rPr lang="en-US" sz="1100" dirty="0"/>
                <a:t>Air Force Base</a:t>
              </a:r>
            </a:p>
          </p:txBody>
        </p:sp>
        <p:sp>
          <p:nvSpPr>
            <p:cNvPr id="67" name="Content Placeholder 13">
              <a:extLst>
                <a:ext uri="{FF2B5EF4-FFF2-40B4-BE49-F238E27FC236}">
                  <a16:creationId xmlns:a16="http://schemas.microsoft.com/office/drawing/2014/main" id="{819BDED3-F7C4-EE4E-9DDD-90C03DF70AB3}"/>
                </a:ext>
              </a:extLst>
            </p:cNvPr>
            <p:cNvSpPr txBox="1">
              <a:spLocks/>
            </p:cNvSpPr>
            <p:nvPr/>
          </p:nvSpPr>
          <p:spPr>
            <a:xfrm>
              <a:off x="7327108" y="4407695"/>
              <a:ext cx="1595437" cy="1128713"/>
            </a:xfrm>
            <a:prstGeom prst="rect">
              <a:avLst/>
            </a:prstGeom>
            <a:noFill/>
          </p:spPr>
          <p:txBody>
            <a:bodyPr vert="horz" anchor="t"/>
            <a:lstStyle>
              <a:lvl1pPr marL="282575" indent="-282575" algn="l" defTabSz="457200" rtl="0" eaLnBrk="1" latinLnBrk="0" hangingPunct="1">
                <a:spcBef>
                  <a:spcPct val="20000"/>
                </a:spcBef>
                <a:buSzPct val="130000"/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517525" indent="-22701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800100" indent="-176213" algn="l" defTabSz="457200" rtl="0" eaLnBrk="1" latinLnBrk="0" hangingPunct="1">
                <a:spcBef>
                  <a:spcPct val="20000"/>
                </a:spcBef>
                <a:buSzPct val="125000"/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201738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i="1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430338" indent="-176213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TEXAS</a:t>
              </a: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Houston</a:t>
              </a:r>
            </a:p>
            <a:p>
              <a:pPr marL="120650" indent="-114300">
                <a:spcAft>
                  <a:spcPts val="500"/>
                </a:spcAft>
                <a:buSzPct val="90000"/>
                <a:buNone/>
              </a:pPr>
              <a:r>
                <a:rPr lang="en-US" sz="1100" dirty="0"/>
                <a:t>•	Johnson Space Center</a:t>
              </a:r>
            </a:p>
            <a:p>
              <a:pPr marL="120650" indent="-114300">
                <a:buSzPct val="90000"/>
                <a:buNone/>
              </a:pPr>
              <a:r>
                <a:rPr lang="en-US" sz="1100" b="1" dirty="0">
                  <a:solidFill>
                    <a:schemeClr val="bg2"/>
                  </a:solidFill>
                </a:rPr>
                <a:t>UTAH</a:t>
              </a:r>
              <a:endParaRPr lang="en-US" sz="1100" b="1" i="1" dirty="0">
                <a:solidFill>
                  <a:schemeClr val="bg2"/>
                </a:solidFill>
              </a:endParaRPr>
            </a:p>
            <a:p>
              <a:pPr marL="120650" indent="-114300">
                <a:buSzPct val="90000"/>
                <a:buNone/>
              </a:pPr>
              <a:r>
                <a:rPr lang="en-US" sz="1100" dirty="0"/>
                <a:t>•	Hills Air Force 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9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G – Fireballs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7268584" cy="5121462"/>
          </a:xfrm>
        </p:spPr>
        <p:txBody>
          <a:bodyPr/>
          <a:lstStyle/>
          <a:p>
            <a:pPr marL="236538" indent="-228600">
              <a:lnSpc>
                <a:spcPts val="2400"/>
              </a:lnSpc>
              <a:spcAft>
                <a:spcPts val="400"/>
              </a:spcAft>
            </a:pPr>
            <a:r>
              <a:rPr lang="en-US" dirty="0"/>
              <a:t>Circle which area your teacher is having you focus on from the list:</a:t>
            </a:r>
          </a:p>
          <a:p>
            <a:pPr marL="576263" indent="-277813">
              <a:lnSpc>
                <a:spcPts val="2400"/>
              </a:lnSpc>
              <a:spcAft>
                <a:spcPts val="400"/>
              </a:spcAft>
              <a:buSzPct val="100000"/>
              <a:buFont typeface="System Font Regular"/>
              <a:buChar char="–"/>
            </a:pPr>
            <a:r>
              <a:rPr lang="en-US" dirty="0"/>
              <a:t>Date ranges</a:t>
            </a:r>
          </a:p>
          <a:p>
            <a:pPr marL="576263" indent="-277813">
              <a:lnSpc>
                <a:spcPts val="2400"/>
              </a:lnSpc>
              <a:spcAft>
                <a:spcPts val="400"/>
              </a:spcAft>
              <a:buSzPct val="100000"/>
              <a:buFont typeface="System Font Regular"/>
              <a:buChar char="–"/>
            </a:pPr>
            <a:r>
              <a:rPr lang="en-US" dirty="0"/>
              <a:t>Impact size ranges in </a:t>
            </a:r>
            <a:r>
              <a:rPr lang="en-US" dirty="0" err="1"/>
              <a:t>kt</a:t>
            </a:r>
            <a:endParaRPr lang="en-US" dirty="0"/>
          </a:p>
          <a:p>
            <a:pPr marL="576263" indent="-277813">
              <a:lnSpc>
                <a:spcPts val="2400"/>
              </a:lnSpc>
              <a:spcAft>
                <a:spcPts val="400"/>
              </a:spcAft>
              <a:buSzPct val="100000"/>
              <a:buFont typeface="System Font Regular"/>
              <a:buChar char="–"/>
            </a:pPr>
            <a:r>
              <a:rPr lang="en-US" dirty="0"/>
              <a:t>Latitude and Longitude ranges</a:t>
            </a:r>
          </a:p>
          <a:p>
            <a:pPr marL="576263" indent="-277813">
              <a:lnSpc>
                <a:spcPts val="2400"/>
              </a:lnSpc>
              <a:spcAft>
                <a:spcPts val="400"/>
              </a:spcAft>
              <a:buSzPct val="100000"/>
              <a:buFont typeface="System Font Regular"/>
              <a:buChar char="–"/>
            </a:pPr>
            <a:r>
              <a:rPr lang="en-US" dirty="0"/>
              <a:t>Energy ranges</a:t>
            </a:r>
          </a:p>
          <a:p>
            <a:pPr marL="576263" indent="-277813">
              <a:lnSpc>
                <a:spcPts val="2400"/>
              </a:lnSpc>
              <a:spcAft>
                <a:spcPts val="400"/>
              </a:spcAft>
              <a:buSzPct val="100000"/>
              <a:buFont typeface="System Font Regular"/>
              <a:buChar char="–"/>
            </a:pPr>
            <a:r>
              <a:rPr lang="en-US" dirty="0"/>
              <a:t>Velocity ranges</a:t>
            </a:r>
          </a:p>
          <a:p>
            <a:pPr marL="236538" indent="-228600">
              <a:lnSpc>
                <a:spcPts val="2400"/>
              </a:lnSpc>
              <a:spcAft>
                <a:spcPts val="400"/>
              </a:spcAft>
            </a:pPr>
            <a:r>
              <a:rPr lang="en-US" dirty="0"/>
              <a:t>Change the dates to be the most recent. Then zoom in and </a:t>
            </a:r>
            <a:br>
              <a:rPr lang="en-US" dirty="0"/>
            </a:br>
            <a:r>
              <a:rPr lang="en-US" dirty="0"/>
              <a:t>take a </a:t>
            </a:r>
            <a:r>
              <a:rPr lang="en-US" b="1" dirty="0"/>
              <a:t>screenshot</a:t>
            </a:r>
            <a:r>
              <a:rPr lang="en-US" dirty="0"/>
              <a:t> of your observations of fireballs. Insert</a:t>
            </a:r>
            <a:br>
              <a:rPr lang="en-US" dirty="0"/>
            </a:br>
            <a:r>
              <a:rPr lang="en-US" dirty="0"/>
              <a:t>your screenshot here.</a:t>
            </a:r>
          </a:p>
          <a:p>
            <a:pPr marL="236538" indent="-228600">
              <a:lnSpc>
                <a:spcPts val="2400"/>
              </a:lnSpc>
              <a:spcAft>
                <a:spcPts val="400"/>
              </a:spcAft>
            </a:pPr>
            <a:r>
              <a:rPr lang="en-US" dirty="0"/>
              <a:t>What are </a:t>
            </a:r>
            <a:r>
              <a:rPr lang="en-US" b="1" dirty="0"/>
              <a:t>two</a:t>
            </a:r>
            <a:r>
              <a:rPr lang="en-US" dirty="0"/>
              <a:t> specific things you notice or observe about the</a:t>
            </a:r>
            <a:br>
              <a:rPr lang="en-US" dirty="0"/>
            </a:br>
            <a:r>
              <a:rPr lang="en-US" dirty="0"/>
              <a:t>fireballs for your section? Explain in detail.</a:t>
            </a:r>
          </a:p>
          <a:p>
            <a:pPr marL="236538" indent="-228600">
              <a:lnSpc>
                <a:spcPts val="2400"/>
              </a:lnSpc>
              <a:spcAft>
                <a:spcPts val="400"/>
              </a:spcAft>
            </a:pPr>
            <a:r>
              <a:rPr lang="en-US" dirty="0"/>
              <a:t>What do you </a:t>
            </a:r>
            <a:r>
              <a:rPr lang="en-US" b="1" dirty="0"/>
              <a:t>think</a:t>
            </a:r>
            <a:r>
              <a:rPr lang="en-US" dirty="0"/>
              <a:t> you could do if you could </a:t>
            </a:r>
            <a:r>
              <a:rPr lang="en-US" b="1" dirty="0"/>
              <a:t>alter/change</a:t>
            </a:r>
            <a:br>
              <a:rPr lang="en-US" b="1" dirty="0"/>
            </a:br>
            <a:r>
              <a:rPr lang="en-US" dirty="0"/>
              <a:t>and keep the objects from hitting Earth? What would you do/ change and why?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AFEF3-CA63-0044-A1BC-CCE8EFC3F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0202" y="1225551"/>
            <a:ext cx="4141694" cy="51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H – Defending Earth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5956151" cy="5121462"/>
          </a:xfrm>
        </p:spPr>
        <p:txBody>
          <a:bodyPr/>
          <a:lstStyle/>
          <a:p>
            <a:pPr marL="236538" indent="-228600">
              <a:lnSpc>
                <a:spcPts val="3000"/>
              </a:lnSpc>
              <a:spcAft>
                <a:spcPts val="1200"/>
              </a:spcAft>
            </a:pPr>
            <a:r>
              <a:rPr lang="en-US" dirty="0"/>
              <a:t>What keywords/vocabulary  do you think will help scientists and engineering investigate NEO and</a:t>
            </a:r>
            <a:br>
              <a:rPr lang="en-US" dirty="0"/>
            </a:br>
            <a:r>
              <a:rPr lang="en-US" dirty="0"/>
              <a:t>keep Earth safe?</a:t>
            </a:r>
          </a:p>
          <a:p>
            <a:pPr marL="236538" indent="-228600">
              <a:lnSpc>
                <a:spcPts val="3000"/>
              </a:lnSpc>
              <a:spcAft>
                <a:spcPts val="1200"/>
              </a:spcAft>
            </a:pPr>
            <a:r>
              <a:rPr lang="en-US" dirty="0"/>
              <a:t>What if we could change whether a NEO becomes a fireball, what would you do to keep a NEO from hitting Earth? Tell your story in detail.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B0D4D-B1DB-5B4F-B9A7-644E61ED2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859" y="1225550"/>
            <a:ext cx="4806066" cy="51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I – NEO Deflection App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5956151" cy="5121462"/>
          </a:xfrm>
        </p:spPr>
        <p:txBody>
          <a:bodyPr/>
          <a:lstStyle/>
          <a:p>
            <a:pPr marL="236538" indent="-228600">
              <a:lnSpc>
                <a:spcPts val="3000"/>
              </a:lnSpc>
              <a:spcAft>
                <a:spcPts val="1200"/>
              </a:spcAft>
            </a:pPr>
            <a:r>
              <a:rPr lang="en-US" dirty="0"/>
              <a:t>Experiment with all the following options. Write</a:t>
            </a:r>
            <a:br>
              <a:rPr lang="en-US" dirty="0"/>
            </a:br>
            <a:r>
              <a:rPr lang="en-US" dirty="0"/>
              <a:t>what happens when you change each of these:</a:t>
            </a:r>
          </a:p>
          <a:p>
            <a:pPr marL="688975" lvl="1" indent="-342900">
              <a:lnSpc>
                <a:spcPts val="3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i="0" dirty="0"/>
              <a:t>Delta-V Mode</a:t>
            </a:r>
          </a:p>
          <a:p>
            <a:pPr marL="688975" lvl="1" indent="-342900">
              <a:lnSpc>
                <a:spcPts val="3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i="0" dirty="0"/>
              <a:t>Intercept Mode</a:t>
            </a:r>
          </a:p>
          <a:p>
            <a:pPr marL="688975" lvl="1" indent="-342900">
              <a:lnSpc>
                <a:spcPts val="3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i="0" dirty="0"/>
              <a:t>Time of Deflection</a:t>
            </a:r>
          </a:p>
          <a:p>
            <a:pPr marL="688975" lvl="1" indent="-342900">
              <a:lnSpc>
                <a:spcPts val="3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i="0" dirty="0"/>
              <a:t>Simulated Near-Earth Objects</a:t>
            </a:r>
          </a:p>
          <a:p>
            <a:pPr marL="688975" lvl="1" indent="-342900">
              <a:lnSpc>
                <a:spcPts val="3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i="0" dirty="0"/>
              <a:t>Density (Intercept Mode)</a:t>
            </a:r>
          </a:p>
          <a:p>
            <a:pPr marL="688975" lvl="1" indent="-342900">
              <a:lnSpc>
                <a:spcPts val="3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i="0" dirty="0"/>
              <a:t>Beta (Intercept Mode)</a:t>
            </a:r>
          </a:p>
          <a:p>
            <a:pPr marL="688975" lvl="1" indent="-342900">
              <a:lnSpc>
                <a:spcPts val="3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i="0" dirty="0"/>
              <a:t>B-Plane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6EB8A-9E09-794A-8C4D-70BCB24E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344706"/>
            <a:ext cx="5791200" cy="50673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8936AF-A907-5242-80BE-41AD1A04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248" y="2197358"/>
            <a:ext cx="7492995" cy="1231642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FB1F9-16E2-614A-8927-76D180A0DBF7}"/>
              </a:ext>
            </a:extLst>
          </p:cNvPr>
          <p:cNvSpPr/>
          <p:nvPr/>
        </p:nvSpPr>
        <p:spPr>
          <a:xfrm>
            <a:off x="3671248" y="3717893"/>
            <a:ext cx="749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ea typeface="+mj-ea"/>
                <a:cs typeface="Arial"/>
              </a:rPr>
              <a:t>ANY QUESTIONS?</a:t>
            </a:r>
          </a:p>
          <a:p>
            <a:pPr algn="r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ea typeface="+mj-ea"/>
                <a:cs typeface="Arial"/>
              </a:rPr>
              <a:t>You can find me at @username &amp;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ea typeface="+mj-ea"/>
                <a:cs typeface="Arial"/>
              </a:rPr>
              <a:t>user@mail.me</a:t>
            </a:r>
            <a:endParaRPr lang="en-US" sz="2400" b="1" i="1" dirty="0">
              <a:solidFill>
                <a:schemeClr val="bg1"/>
              </a:solidFill>
              <a:effectLst>
                <a:outerShdw blurRad="50800" dist="50800" dir="4260000" algn="tl" rotWithShape="0">
                  <a:prstClr val="black"/>
                </a:outerShdw>
              </a:effectLst>
              <a:latin typeface="Arial"/>
              <a:ea typeface="+mj-ea"/>
              <a:cs typeface="Arial"/>
            </a:endParaRPr>
          </a:p>
          <a:p>
            <a:pPr algn="r"/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A – Thinking About Space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5099304" cy="4799013"/>
          </a:xfrm>
        </p:spPr>
        <p:txBody>
          <a:bodyPr/>
          <a:lstStyle/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When do you </a:t>
            </a:r>
            <a:r>
              <a:rPr lang="en-US" b="1" dirty="0"/>
              <a:t>think</a:t>
            </a:r>
            <a:r>
              <a:rPr lang="en-US" dirty="0"/>
              <a:t> were you first curious about space? Explain in detail as much as you remember.</a:t>
            </a:r>
          </a:p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How often do you </a:t>
            </a:r>
            <a:r>
              <a:rPr lang="en-US" b="1" dirty="0"/>
              <a:t>think</a:t>
            </a:r>
            <a:r>
              <a:rPr lang="en-US" dirty="0"/>
              <a:t> space </a:t>
            </a:r>
            <a:r>
              <a:rPr lang="en-US" b="1" dirty="0"/>
              <a:t>connects/ interacts </a:t>
            </a:r>
            <a:r>
              <a:rPr lang="en-US" dirty="0"/>
              <a:t>with Earth? Explain in detail.</a:t>
            </a:r>
          </a:p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How do you </a:t>
            </a:r>
            <a:r>
              <a:rPr lang="en-US" b="1" dirty="0"/>
              <a:t>think</a:t>
            </a:r>
            <a:r>
              <a:rPr lang="en-US" dirty="0"/>
              <a:t> space can specifically affect your life today? Explain your thinking.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BB325-864A-D345-BAE0-95D6D8AEC6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219" y="1225549"/>
            <a:ext cx="5503358" cy="47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B – The Aerospace Corporation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5967984" cy="4799013"/>
          </a:xfrm>
        </p:spPr>
        <p:txBody>
          <a:bodyPr/>
          <a:lstStyle/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What do you notice or observe about</a:t>
            </a:r>
            <a:br>
              <a:rPr lang="en-US" dirty="0"/>
            </a:br>
            <a:r>
              <a:rPr lang="en-US" dirty="0"/>
              <a:t>The Aerospace Corporation message?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7124-40BC-1D44-84F4-902BEE955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544" y="1239878"/>
            <a:ext cx="5361432" cy="51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C – Citizen Science Application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5310273" cy="4799013"/>
          </a:xfrm>
        </p:spPr>
        <p:txBody>
          <a:bodyPr/>
          <a:lstStyle/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What did you learn about identifying asteroids?</a:t>
            </a:r>
          </a:p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How might citizen science be useful in other research projects?</a:t>
            </a:r>
          </a:p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How does this connect to our idea of science being discovered daily and that everyone can be a scientist?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EA5E6-0D9C-F144-9A44-CD582F3A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544" y="1239878"/>
            <a:ext cx="5310273" cy="51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 – Vocabulary Development</a:t>
            </a:r>
          </a:p>
        </p:txBody>
      </p:sp>
    </p:spTree>
    <p:extLst>
      <p:ext uri="{BB962C8B-B14F-4D97-AF65-F5344CB8AC3E}">
        <p14:creationId xmlns:p14="http://schemas.microsoft.com/office/powerpoint/2010/main" val="21489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E – Near-Earth Objects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5310273" cy="4799013"/>
          </a:xfrm>
        </p:spPr>
        <p:txBody>
          <a:bodyPr/>
          <a:lstStyle/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What do you </a:t>
            </a:r>
            <a:r>
              <a:rPr lang="en-US" b="1" dirty="0"/>
              <a:t>think</a:t>
            </a:r>
            <a:r>
              <a:rPr lang="en-US" dirty="0"/>
              <a:t> a near-Earth object is?</a:t>
            </a:r>
          </a:p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What do you </a:t>
            </a:r>
            <a:r>
              <a:rPr lang="en-US" b="1" dirty="0"/>
              <a:t>think</a:t>
            </a:r>
            <a:r>
              <a:rPr lang="en-US" dirty="0"/>
              <a:t> a fireball 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471AC-0301-1243-80AA-17C469281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544" y="1239878"/>
            <a:ext cx="5590032" cy="51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Section F – Near-Earth Object Careers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4303776" cy="4799013"/>
          </a:xfrm>
        </p:spPr>
        <p:txBody>
          <a:bodyPr/>
          <a:lstStyle/>
          <a:p>
            <a:pPr marL="236538" indent="-228600"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Name 3 things you found interesting or have questions about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8831-005A-614C-8DBB-5DDDC83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104" y="1224280"/>
            <a:ext cx="6062472" cy="50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Current Space Enterprise Responsibilities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C9ED6-3EB1-AD4B-84D3-016D8B2F9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66" y="1308997"/>
            <a:ext cx="10972800" cy="47367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E20987-CB8E-E54B-99D5-306624EAD566}"/>
              </a:ext>
            </a:extLst>
          </p:cNvPr>
          <p:cNvGrpSpPr/>
          <p:nvPr/>
        </p:nvGrpSpPr>
        <p:grpSpPr>
          <a:xfrm>
            <a:off x="491266" y="1319756"/>
            <a:ext cx="10972801" cy="4726037"/>
            <a:chOff x="227638" y="438413"/>
            <a:chExt cx="11847453" cy="510275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6017-2B2C-3349-A68E-E0FA06655F4C}"/>
                </a:ext>
              </a:extLst>
            </p:cNvPr>
            <p:cNvSpPr/>
            <p:nvPr/>
          </p:nvSpPr>
          <p:spPr>
            <a:xfrm>
              <a:off x="3103666" y="438413"/>
              <a:ext cx="3058124" cy="721278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Developmental</a:t>
              </a:r>
              <a:b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Satellite Programs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8652AA-E6E5-4548-BC2A-9959B4E0159C}"/>
                </a:ext>
              </a:extLst>
            </p:cNvPr>
            <p:cNvSpPr/>
            <p:nvPr/>
          </p:nvSpPr>
          <p:spPr>
            <a:xfrm>
              <a:off x="6243204" y="438413"/>
              <a:ext cx="3105131" cy="721278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 Vehicles</a:t>
              </a: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67C7B1EF-6B8D-0148-929B-2C255DE5A111}"/>
                </a:ext>
              </a:extLst>
            </p:cNvPr>
            <p:cNvSpPr txBox="1"/>
            <p:nvPr/>
          </p:nvSpPr>
          <p:spPr>
            <a:xfrm>
              <a:off x="6243204" y="1165975"/>
              <a:ext cx="3105131" cy="4375189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274320" tIns="118872" rtlCol="0">
              <a:noAutofit/>
            </a:bodyPr>
            <a:lstStyle>
              <a:defPPr>
                <a:defRPr lang="en-US"/>
              </a:defPPr>
              <a:lvl1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 sz="1100">
                  <a:solidFill>
                    <a:schemeClr val="bg1"/>
                  </a:solidFill>
                  <a:cs typeface="Arial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NSSL</a:t>
              </a:r>
            </a:p>
            <a:p>
              <a:pPr marL="114300" indent="0"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 Atlas V	 –  Delta IV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New Entrant Launch Systems</a:t>
              </a:r>
            </a:p>
            <a:p>
              <a:pPr marL="114300" indent="0"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SpaceX Falcon</a:t>
              </a:r>
            </a:p>
            <a:p>
              <a:pPr marL="114300" indent="0"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ULA Vulcan</a:t>
              </a:r>
            </a:p>
            <a:p>
              <a:pPr marL="114300" indent="0"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Orbital ATK 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CDE733-20FF-5840-86C7-2D92911CC339}"/>
                </a:ext>
              </a:extLst>
            </p:cNvPr>
            <p:cNvSpPr/>
            <p:nvPr/>
          </p:nvSpPr>
          <p:spPr>
            <a:xfrm>
              <a:off x="9427169" y="438413"/>
              <a:ext cx="2647922" cy="721278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 Systems</a:t>
              </a: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E1ED6498-4071-E143-A635-C6CB8743391A}"/>
                </a:ext>
              </a:extLst>
            </p:cNvPr>
            <p:cNvSpPr txBox="1"/>
            <p:nvPr/>
          </p:nvSpPr>
          <p:spPr>
            <a:xfrm>
              <a:off x="9427169" y="1165975"/>
              <a:ext cx="2647590" cy="4375183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274320" tIns="118872" rtlCol="0">
              <a:noAutofit/>
            </a:bodyPr>
            <a:lstStyle>
              <a:defPPr>
                <a:defRPr lang="en-US"/>
              </a:defPPr>
              <a:lvl1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 sz="1100">
                  <a:solidFill>
                    <a:schemeClr val="bg1"/>
                  </a:solidFill>
                  <a:cs typeface="Arial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Satellite Control Network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Spacelift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Range System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Ground control systems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virtually all programs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Enterprise ground system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Battlespace management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command and control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Many user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terminal programs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219C9AAF-F31D-8F4D-B037-EE47D7200C02}"/>
                </a:ext>
              </a:extLst>
            </p:cNvPr>
            <p:cNvSpPr txBox="1"/>
            <p:nvPr/>
          </p:nvSpPr>
          <p:spPr>
            <a:xfrm>
              <a:off x="227638" y="1165976"/>
              <a:ext cx="2793249" cy="4375189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274320" tIns="118872" rtlCol="0">
              <a:noAutofit/>
            </a:bodyPr>
            <a:lstStyle>
              <a:defPPr>
                <a:defRPr lang="en-US"/>
              </a:defPPr>
              <a:lvl1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 sz="1100">
                  <a:solidFill>
                    <a:schemeClr val="bg1"/>
                  </a:solidFill>
                  <a:cs typeface="Arial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SBIRS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Defense Support Program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AEHF and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Milstar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Enhanced Polar System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WGS and DSCS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MUOS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GPS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SBSS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GSSAP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Defense Meteorological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Satellite Program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Classified programs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0F16D1-5179-6F48-9711-4E1BC8656EBD}"/>
                </a:ext>
              </a:extLst>
            </p:cNvPr>
            <p:cNvSpPr/>
            <p:nvPr/>
          </p:nvSpPr>
          <p:spPr>
            <a:xfrm>
              <a:off x="227638" y="438413"/>
              <a:ext cx="2793249" cy="721278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On-Orbit</a:t>
              </a:r>
              <a:b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Satellite Programs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8ABEA070-0535-2C46-B773-7AF4DA136659}"/>
                </a:ext>
              </a:extLst>
            </p:cNvPr>
            <p:cNvSpPr txBox="1"/>
            <p:nvPr/>
          </p:nvSpPr>
          <p:spPr>
            <a:xfrm>
              <a:off x="3103666" y="1165976"/>
              <a:ext cx="3058962" cy="4375189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274320" tIns="118872" rtlCol="0">
              <a:noAutofit/>
            </a:bodyPr>
            <a:lstStyle>
              <a:defPPr>
                <a:defRPr lang="en-US"/>
              </a:defPPr>
              <a:lvl1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 sz="1100">
                  <a:solidFill>
                    <a:schemeClr val="bg1"/>
                  </a:solidFill>
                  <a:cs typeface="Arial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GPS III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Meteorological programs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Operationally Responsive Space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Overhead Persistent Infrared</a:t>
              </a: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Classified programs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D03C-3520-6344-8643-A77646089854}"/>
              </a:ext>
            </a:extLst>
          </p:cNvPr>
          <p:cNvCxnSpPr/>
          <p:nvPr/>
        </p:nvCxnSpPr>
        <p:spPr>
          <a:xfrm>
            <a:off x="491266" y="198778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C9ED6-3EB1-AD4B-84D3-016D8B2F9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93" y="1145810"/>
            <a:ext cx="10972800" cy="53351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5843351-C78D-0B45-90D7-A4841C2A36A0}"/>
              </a:ext>
            </a:extLst>
          </p:cNvPr>
          <p:cNvGrpSpPr/>
          <p:nvPr/>
        </p:nvGrpSpPr>
        <p:grpSpPr>
          <a:xfrm>
            <a:off x="458994" y="1156569"/>
            <a:ext cx="10972800" cy="5324431"/>
            <a:chOff x="58120" y="451852"/>
            <a:chExt cx="12011781" cy="582858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4CA3F7-3FC8-4C42-9E9F-EA46C42C32AB}"/>
                </a:ext>
              </a:extLst>
            </p:cNvPr>
            <p:cNvSpPr/>
            <p:nvPr/>
          </p:nvSpPr>
          <p:spPr>
            <a:xfrm>
              <a:off x="58120" y="451852"/>
              <a:ext cx="1824680" cy="643279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lnSpc>
                  <a:spcPts val="13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Electronics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Sensors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213FFF-B907-944A-90C1-2B30B1C6ABAC}"/>
                </a:ext>
              </a:extLst>
            </p:cNvPr>
            <p:cNvSpPr/>
            <p:nvPr/>
          </p:nvSpPr>
          <p:spPr>
            <a:xfrm>
              <a:off x="3966118" y="451852"/>
              <a:ext cx="1905757" cy="643279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 Technologies and Engineering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EBBEE-B176-0240-8310-D6302A64D836}"/>
                </a:ext>
              </a:extLst>
            </p:cNvPr>
            <p:cNvSpPr/>
            <p:nvPr/>
          </p:nvSpPr>
          <p:spPr>
            <a:xfrm>
              <a:off x="5970292" y="451852"/>
              <a:ext cx="1972992" cy="643279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lnSpc>
                  <a:spcPts val="13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Vehicle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</a:t>
              </a: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076C6E28-FA45-A842-B76C-F0FB9C881802}"/>
                </a:ext>
              </a:extLst>
            </p:cNvPr>
            <p:cNvSpPr txBox="1"/>
            <p:nvPr/>
          </p:nvSpPr>
          <p:spPr>
            <a:xfrm>
              <a:off x="5970291" y="1095132"/>
              <a:ext cx="1972992" cy="5185305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118872" tIns="118872" rtlCol="0">
              <a:no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Guidance, navigation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control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Embedded systems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Flight mechanics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Fluid dynamics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Propulsion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Thermal control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Structures and mechanisms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Ordnance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Dynamic loads and environments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Vehicle engineering</a:t>
              </a:r>
            </a:p>
            <a:p>
              <a:pPr defTabSz="457200">
                <a:lnSpc>
                  <a:spcPts val="1400"/>
                </a:lnSpc>
                <a:spcBef>
                  <a:spcPts val="1000"/>
                </a:spcBef>
                <a:spcAft>
                  <a:spcPts val="200"/>
                </a:spcAft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635CEA-99AA-0F47-AA43-133746654C0F}"/>
                </a:ext>
              </a:extLst>
            </p:cNvPr>
            <p:cNvSpPr/>
            <p:nvPr/>
          </p:nvSpPr>
          <p:spPr>
            <a:xfrm>
              <a:off x="8049662" y="451852"/>
              <a:ext cx="1972993" cy="643279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lnSpc>
                  <a:spcPts val="13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Engineering</a:t>
              </a: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F47C9FF1-080D-0F42-BA5A-7F65C39CB10E}"/>
                </a:ext>
              </a:extLst>
            </p:cNvPr>
            <p:cNvSpPr txBox="1"/>
            <p:nvPr/>
          </p:nvSpPr>
          <p:spPr>
            <a:xfrm>
              <a:off x="8043187" y="1095131"/>
              <a:ext cx="1979467" cy="5185306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118872" tIns="118872" rtlCol="0">
              <a:no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Architecting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Modeling and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Mission performance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 design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and schedule engineering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 engineering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 and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 support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analytics and economic market analysis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Operability assessment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Reliability and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failure analysis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 integration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Facilities engineering</a:t>
              </a: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2B1AAA53-2D76-E248-9BC3-0842E767E534}"/>
                </a:ext>
              </a:extLst>
            </p:cNvPr>
            <p:cNvSpPr txBox="1"/>
            <p:nvPr/>
          </p:nvSpPr>
          <p:spPr>
            <a:xfrm>
              <a:off x="1965122" y="1095131"/>
              <a:ext cx="1919620" cy="5185304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118872" tIns="118872" rtlCol="0">
              <a:no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Computer technology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science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engineering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assurance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systems acquisition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 and flight systems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Cybersecurity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38F17C-C96E-114D-AB17-335719F5A18A}"/>
                </a:ext>
              </a:extLst>
            </p:cNvPr>
            <p:cNvSpPr/>
            <p:nvPr/>
          </p:nvSpPr>
          <p:spPr>
            <a:xfrm>
              <a:off x="1964175" y="451852"/>
              <a:ext cx="1921516" cy="643279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lnSpc>
                  <a:spcPts val="13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Systems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Cyber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DED50D-E4C7-1546-A65B-04862B9A5089}"/>
                </a:ext>
              </a:extLst>
            </p:cNvPr>
            <p:cNvSpPr/>
            <p:nvPr/>
          </p:nvSpPr>
          <p:spPr>
            <a:xfrm>
              <a:off x="10131330" y="451852"/>
              <a:ext cx="1938571" cy="643279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/>
            <a:effectLst>
              <a:innerShdw blurRad="431800" dist="546100" dir="1620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lnSpc>
                  <a:spcPts val="13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Sciences Laboratories</a:t>
              </a: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4303C762-D929-EB45-AAED-812AC9193C4D}"/>
                </a:ext>
              </a:extLst>
            </p:cNvPr>
            <p:cNvSpPr txBox="1"/>
            <p:nvPr/>
          </p:nvSpPr>
          <p:spPr>
            <a:xfrm>
              <a:off x="10132894" y="1095131"/>
              <a:ext cx="1935440" cy="5185304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118872" tIns="118872" rtlCol="0">
              <a:no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Exploitation of air and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environments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 development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Spectroscopy and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sensing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Atomic clocks and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precision timing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Laser applications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Microelectronics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power 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Contamination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Propulsion sciences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manufacturing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 processing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3784DA08-4AD6-BF45-B10C-E48A90D4058C}"/>
                </a:ext>
              </a:extLst>
            </p:cNvPr>
            <p:cNvSpPr txBox="1"/>
            <p:nvPr/>
          </p:nvSpPr>
          <p:spPr>
            <a:xfrm>
              <a:off x="3966117" y="1095131"/>
              <a:ext cx="1905757" cy="5185304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118872" tIns="118872" rtlCol="0">
              <a:no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Architectures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 systems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Spacecraft payloads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signal processing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 electronics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Antennas/ground systems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Optical communications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Wireless communications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Machine learning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digital 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-cations systems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Spectrum management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GPS signals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reception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Geolocation</a:t>
              </a:r>
            </a:p>
            <a:p>
              <a:pPr marL="119063" indent="-112713">
                <a:lnSpc>
                  <a:spcPts val="12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Cryptography</a:t>
              </a: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7CB1862F-311E-164C-A06B-5692D8C97F2E}"/>
                </a:ext>
              </a:extLst>
            </p:cNvPr>
            <p:cNvSpPr txBox="1"/>
            <p:nvPr/>
          </p:nvSpPr>
          <p:spPr>
            <a:xfrm>
              <a:off x="58120" y="1095131"/>
              <a:ext cx="1824680" cy="5185304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118872" tIns="118872" rtlCol="0">
              <a:no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Microelectronics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Analog and digital electronics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systems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Parts, materials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processes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Sensor engineering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exploitation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analytics and Multi-INT fusion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Sensor prototype development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Optical sensors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Radar systems</a:t>
              </a:r>
            </a:p>
            <a:p>
              <a:pPr marL="119063" indent="-112713">
                <a:lnSpc>
                  <a:spcPts val="1400"/>
                </a:lnSpc>
                <a:spcBef>
                  <a:spcPts val="6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Electronics survivability systems engineering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Aerospace Matrix Support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D03C-3520-6344-8643-A77646089854}"/>
              </a:ext>
            </a:extLst>
          </p:cNvPr>
          <p:cNvCxnSpPr/>
          <p:nvPr/>
        </p:nvCxnSpPr>
        <p:spPr>
          <a:xfrm>
            <a:off x="458993" y="1744206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DB62FA95-2599-4909-8870-8BD1A37CF44A}"/>
    </a:ext>
  </a:extLst>
</a:theme>
</file>

<file path=ppt/theme/theme2.xml><?xml version="1.0" encoding="utf-8"?>
<a:theme xmlns:a="http://schemas.openxmlformats.org/drawingml/2006/main" name="2_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52225531-5093-4D75-9EA9-2F292781C2F7}"/>
    </a:ext>
  </a:extLst>
</a:theme>
</file>

<file path=ppt/theme/theme3.xml><?xml version="1.0" encoding="utf-8"?>
<a:theme xmlns:a="http://schemas.openxmlformats.org/drawingml/2006/main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EC1692C1-61F6-4720-ABF0-66D2B66E0A3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57da1d-7a00-4ff2-b8bb-a5e2684365e0">JWVUQENKDCZD-1869372240-170830</_dlc_DocId>
    <_dlc_DocIdUrl xmlns="1b57da1d-7a00-4ff2-b8bb-a5e2684365e0">
      <Url>https://aerospacecloud.sharepoint.com/sites/corpcom/_layouts/15/DocIdRedir.aspx?ID=JWVUQENKDCZD-1869372240-170830</Url>
      <Description>JWVUQENKDCZD-1869372240-170830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F18501010144BB62FB4FFF820D962" ma:contentTypeVersion="44" ma:contentTypeDescription="Create a new document." ma:contentTypeScope="" ma:versionID="aa47a34d045da3c405877ca4a13da0d3">
  <xsd:schema xmlns:xsd="http://www.w3.org/2001/XMLSchema" xmlns:xs="http://www.w3.org/2001/XMLSchema" xmlns:p="http://schemas.microsoft.com/office/2006/metadata/properties" xmlns:ns2="1b57da1d-7a00-4ff2-b8bb-a5e2684365e0" xmlns:ns3="1b61945e-ea42-4939-992c-499712c4dde6" xmlns:ns4="07843042-b45b-4c25-8cb3-4bb848912905" targetNamespace="http://schemas.microsoft.com/office/2006/metadata/properties" ma:root="true" ma:fieldsID="65ced913c9a4e39c5ec140bcf9dfcb1d" ns2:_="" ns3:_="" ns4:_="">
    <xsd:import namespace="1b57da1d-7a00-4ff2-b8bb-a5e2684365e0"/>
    <xsd:import namespace="1b61945e-ea42-4939-992c-499712c4dde6"/>
    <xsd:import namespace="07843042-b45b-4c25-8cb3-4bb8489129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7da1d-7a00-4ff2-b8bb-a5e2684365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1945e-ea42-4939-992c-499712c4d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43042-b45b-4c25-8cb3-4bb848912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BD14BE-EE1D-45F5-A725-BD6C9F4DB96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561B769-D194-4AE7-9D3D-107ABC3B374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fdeb00fa-e4cc-4bb6-be86-462ead36f5cd"/>
    <ds:schemaRef ds:uri="1b57da1d-7a00-4ff2-b8bb-a5e2684365e0"/>
    <ds:schemaRef ds:uri="1b61945e-ea42-4939-992c-499712c4dd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6941D5-9B70-4FCF-8431-FD2C00B4DF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74CFEF-FED8-46ED-9BF7-88B20E646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7da1d-7a00-4ff2-b8bb-a5e2684365e0"/>
    <ds:schemaRef ds:uri="1b61945e-ea42-4939-992c-499712c4dde6"/>
    <ds:schemaRef ds:uri="07843042-b45b-4c25-8cb3-4bb848912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1_Corporate Template</Template>
  <TotalTime>184</TotalTime>
  <Words>860</Words>
  <Application>Microsoft Macintosh PowerPoint</Application>
  <PresentationFormat>Widescreen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System Font Regular</vt:lpstr>
      <vt:lpstr>1_Corporate Template</vt:lpstr>
      <vt:lpstr>2_Corporate Template_Security Markings</vt:lpstr>
      <vt:lpstr>3_Standard Title </vt:lpstr>
      <vt:lpstr>Near-Earth Object Teacher Slides</vt:lpstr>
      <vt:lpstr>Section A – Thinking About Space</vt:lpstr>
      <vt:lpstr>Section B – The Aerospace Corporation</vt:lpstr>
      <vt:lpstr>Section C – Citizen Science Application</vt:lpstr>
      <vt:lpstr>Section D – Vocabulary Development</vt:lpstr>
      <vt:lpstr>Section E – Near-Earth Objects</vt:lpstr>
      <vt:lpstr>Section F – Near-Earth Object Careers</vt:lpstr>
      <vt:lpstr>Current Space Enterprise Responsibilities</vt:lpstr>
      <vt:lpstr>Aerospace Matrix Support</vt:lpstr>
      <vt:lpstr>Aerospace by The Numbers</vt:lpstr>
      <vt:lpstr>Nationwide Scope</vt:lpstr>
      <vt:lpstr>Section G – Fireballs</vt:lpstr>
      <vt:lpstr>Section H – Defending Earth</vt:lpstr>
      <vt:lpstr>Section I – NEO Deflection App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– 26 Point Arial</dc:title>
  <dc:subject/>
  <dc:creator>Leo J Cheatham</dc:creator>
  <cp:keywords/>
  <dc:description/>
  <cp:lastModifiedBy>Leo J Cheatham</cp:lastModifiedBy>
  <cp:revision>20</cp:revision>
  <cp:lastPrinted>2012-11-26T17:25:34Z</cp:lastPrinted>
  <dcterms:created xsi:type="dcterms:W3CDTF">2020-10-12T22:31:23Z</dcterms:created>
  <dcterms:modified xsi:type="dcterms:W3CDTF">2020-10-13T01:39:07Z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0x010100300F18501010144BB62FB4FFF820D962</vt:lpwstr>
  </property>
  <property fmtid="{D5CDD505-2E9C-101B-9397-08002B2CF9AE}" pid="3" name="_dlc_DocIdItemGuid">
    <vt:lpwstr>b211a0b6-7b20-42a0-bb26-2b34700fdb83</vt:lpwstr>
  </property>
</Properties>
</file>