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815" autoAdjust="0"/>
  </p:normalViewPr>
  <p:slideViewPr>
    <p:cSldViewPr snapToGrid="0">
      <p:cViewPr varScale="1">
        <p:scale>
          <a:sx n="116" d="100"/>
          <a:sy n="116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Rumbaugh" userId="2e65f8f7-1790-4196-9df8-5a8d950c1336" providerId="ADAL" clId="{B9843324-DF7B-4756-B8AC-93DAFA9469E2}"/>
    <pc:docChg chg="modSld">
      <pc:chgData name="Russell Rumbaugh" userId="2e65f8f7-1790-4196-9df8-5a8d950c1336" providerId="ADAL" clId="{B9843324-DF7B-4756-B8AC-93DAFA9469E2}" dt="2019-07-09T18:31:36.899" v="4" actId="1076"/>
      <pc:docMkLst>
        <pc:docMk/>
      </pc:docMkLst>
      <pc:sldChg chg="addSp modSp">
        <pc:chgData name="Russell Rumbaugh" userId="2e65f8f7-1790-4196-9df8-5a8d950c1336" providerId="ADAL" clId="{B9843324-DF7B-4756-B8AC-93DAFA9469E2}" dt="2019-07-09T18:31:36.899" v="4" actId="1076"/>
        <pc:sldMkLst>
          <pc:docMk/>
          <pc:sldMk cId="295981297" sldId="257"/>
        </pc:sldMkLst>
        <pc:spChg chg="add mod">
          <ac:chgData name="Russell Rumbaugh" userId="2e65f8f7-1790-4196-9df8-5a8d950c1336" providerId="ADAL" clId="{B9843324-DF7B-4756-B8AC-93DAFA9469E2}" dt="2019-07-09T18:31:36.899" v="4" actId="1076"/>
          <ac:spMkLst>
            <pc:docMk/>
            <pc:sldMk cId="295981297" sldId="257"/>
            <ac:spMk id="4" creationId="{8830C438-F5F6-4A80-AF8D-4F575221DB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CA994-933B-4ABF-BF53-776B5FDA9D1E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9DFCE-AA3B-45E4-9E59-CAF2155D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4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spc.af.mil/News/Photos/igphoto/2001040892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navylive.dodlive.mil/2018/10/10/your-navy-operating-forward-iceland-england-singapore/181009-n-pj626-0001/" TargetMode="External"/><Relationship Id="rId4" Type="http://schemas.openxmlformats.org/officeDocument/2006/relationships/hyperlink" Target="https://dod.defense.gov/Photos/Photo-Gallery/igphoto/2001809039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SCF: </a:t>
            </a:r>
            <a:r>
              <a:rPr lang="en-US" sz="1200" dirty="0"/>
              <a:t>Artist Rendering, VIRIN: 150415-F-AS483-001.JPG </a:t>
            </a:r>
            <a:r>
              <a:rPr lang="en-US" sz="1200" dirty="0">
                <a:hlinkClick r:id="rId3"/>
              </a:rPr>
              <a:t>https://www.afspc.af.mil/News/Photos/igphoto/2001040892/</a:t>
            </a:r>
            <a:endParaRPr lang="en-US" sz="1200" dirty="0"/>
          </a:p>
          <a:p>
            <a:r>
              <a:rPr lang="en-US" sz="1200" dirty="0"/>
              <a:t>EGMR: </a:t>
            </a:r>
            <a:r>
              <a:rPr lang="en-US" sz="1200" b="1" dirty="0">
                <a:solidFill>
                  <a:srgbClr val="444444"/>
                </a:solidFill>
                <a:latin typeface="Helvetica Neue"/>
              </a:rPr>
              <a:t>Photo by:</a:t>
            </a:r>
            <a:r>
              <a:rPr lang="en-US" sz="1200" dirty="0">
                <a:solidFill>
                  <a:srgbClr val="666666"/>
                </a:solidFill>
                <a:latin typeface="Helvetica Neue"/>
              </a:rPr>
              <a:t> Adam Hartman |  </a:t>
            </a:r>
            <a:r>
              <a:rPr lang="en-US" sz="1200" b="1" dirty="0">
                <a:solidFill>
                  <a:srgbClr val="444444"/>
                </a:solidFill>
                <a:latin typeface="Helvetica Neue"/>
              </a:rPr>
              <a:t>VIRIN: </a:t>
            </a:r>
            <a:r>
              <a:rPr lang="en-US" sz="1200" dirty="0">
                <a:solidFill>
                  <a:srgbClr val="666666"/>
                </a:solidFill>
                <a:latin typeface="Helvetica Neue"/>
              </a:rPr>
              <a:t>160225-F-DD985-005.JPG </a:t>
            </a:r>
            <a:r>
              <a:rPr lang="en-US" sz="1200" dirty="0">
                <a:hlinkClick r:id="rId4"/>
              </a:rPr>
              <a:t>https://dod.defense.gov/Photos/Photo-Gallery/igphoto/2001809039/</a:t>
            </a:r>
            <a:endParaRPr lang="en-US" sz="1200" dirty="0"/>
          </a:p>
          <a:p>
            <a:r>
              <a:rPr lang="en-US" sz="1200" dirty="0"/>
              <a:t>KPR: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Photo Source: U.S. Navy photo by Mass Communication Specialist 2nd Class Kaila V. Peters), 181009-N-PJ626-0001, </a:t>
            </a:r>
            <a:r>
              <a:rPr lang="en-US" sz="1200" dirty="0">
                <a:hlinkClick r:id="rId5"/>
              </a:rPr>
              <a:t>https://navylive.dodlive.mil/2018/10/10/your-navy-operating-forward-iceland-england-singapore/181009-n-pj626-0001/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FI: </a:t>
            </a:r>
            <a:r>
              <a:rPr lang="en-US" sz="1200" dirty="0">
                <a:solidFill>
                  <a:srgbClr val="A6A6A6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Photo source: https://de.wikipedia.org/wiki/Datei:All_seeing_eye.jpg</a:t>
            </a:r>
          </a:p>
          <a:p>
            <a:r>
              <a:rPr lang="en-US" sz="1200" dirty="0">
                <a:solidFill>
                  <a:srgbClr val="A6A6A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NMM: </a:t>
            </a:r>
            <a:r>
              <a:rPr lang="en-US" sz="5400" dirty="0"/>
              <a:t>A maintainer looks over a Minuteman III in a silo about 60 miles from Grand Forks AFB, N.D., in 1989. (U.S. Air Force photo https://www.nationalmuseum.af.mil/Visit/Museum-Exhibits/Fact-Sheets/Display/Article/196676/boeing-lgm-30g-minuteman-iii/</a:t>
            </a:r>
          </a:p>
          <a:p>
            <a:r>
              <a:rPr lang="en-US" sz="5400" dirty="0"/>
              <a:t>GBF: </a:t>
            </a:r>
            <a:r>
              <a:rPr lang="es-ES" sz="5400" b="1" i="1" dirty="0">
                <a:solidFill>
                  <a:srgbClr val="000000"/>
                </a:solidFill>
                <a:latin typeface="Helvetica Neue"/>
              </a:rPr>
              <a:t>ESA (</a:t>
            </a:r>
            <a:r>
              <a:rPr lang="es-ES" sz="5400" b="1" i="1" dirty="0" err="1">
                <a:solidFill>
                  <a:srgbClr val="000000"/>
                </a:solidFill>
                <a:latin typeface="Helvetica Neue"/>
              </a:rPr>
              <a:t>European</a:t>
            </a:r>
            <a:r>
              <a:rPr lang="es-ES" sz="5400" b="1" i="1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s-ES" sz="5400" b="1" i="1" dirty="0" err="1">
                <a:solidFill>
                  <a:srgbClr val="000000"/>
                </a:solidFill>
                <a:latin typeface="Helvetica Neue"/>
              </a:rPr>
              <a:t>Space</a:t>
            </a:r>
            <a:r>
              <a:rPr lang="es-ES" sz="5400" b="1" i="1" dirty="0">
                <a:solidFill>
                  <a:srgbClr val="000000"/>
                </a:solidFill>
                <a:latin typeface="Helvetica Neue"/>
              </a:rPr>
              <a:t> Agency)/Hubble &amp; NASA </a:t>
            </a:r>
            <a:r>
              <a:rPr lang="en-US" sz="5400" dirty="0"/>
              <a:t>https://www.nasa.gov/image-feature/goddard/2018/hubble-captures-cluster-of-aging-stars</a:t>
            </a:r>
          </a:p>
          <a:p>
            <a:endParaRPr lang="en-US" sz="5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7FBDF-B445-4411-AFCC-B864FBD11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0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34533" y="1203264"/>
            <a:ext cx="11271681" cy="4798717"/>
          </a:xfrm>
          <a:prstGeom prst="rect">
            <a:avLst/>
          </a:prstGeom>
        </p:spPr>
        <p:txBody>
          <a:bodyPr vert="horz"/>
          <a:lstStyle>
            <a:lvl1pPr marL="171450" indent="-171450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</p:spTree>
    <p:extLst>
      <p:ext uri="{BB962C8B-B14F-4D97-AF65-F5344CB8AC3E}">
        <p14:creationId xmlns:p14="http://schemas.microsoft.com/office/powerpoint/2010/main" val="13259166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Contact Inform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020865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320023" y="6346387"/>
            <a:ext cx="2244956" cy="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 dirty="0"/>
              <a:t>e-mail address</a:t>
            </a:r>
          </a:p>
          <a:p>
            <a:pPr>
              <a:lnSpc>
                <a:spcPts val="860"/>
              </a:lnSpc>
            </a:pPr>
            <a:r>
              <a:rPr lang="en-US" sz="800" dirty="0"/>
              <a:t>Department/subdivision name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61569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37928264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245325"/>
            <a:ext cx="10828774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Transition 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063345"/>
            <a:ext cx="10828774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578236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>
      <p:ext uri="{BB962C8B-B14F-4D97-AF65-F5344CB8AC3E}">
        <p14:creationId xmlns:p14="http://schemas.microsoft.com/office/powerpoint/2010/main" val="3750493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Acrony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" y="5653378"/>
            <a:ext cx="11271683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800" b="1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1</a:t>
            </a:r>
            <a:br>
              <a:rPr lang="en-US" dirty="0"/>
            </a:br>
            <a:r>
              <a:rPr lang="en-US" dirty="0"/>
              <a:t>ACR2 = Acronym 2</a:t>
            </a:r>
            <a:br>
              <a:rPr lang="en-US" dirty="0"/>
            </a:br>
            <a:r>
              <a:rPr lang="en-US" dirty="0"/>
              <a:t>ACR3 = Acronym 3</a:t>
            </a:r>
            <a:br>
              <a:rPr lang="en-US" dirty="0"/>
            </a:br>
            <a:r>
              <a:rPr lang="en-US" dirty="0"/>
              <a:t>ACR4 = Acronym 4</a:t>
            </a:r>
            <a:br>
              <a:rPr lang="en-US" dirty="0"/>
            </a:br>
            <a:r>
              <a:rPr lang="en-US" dirty="0"/>
              <a:t>ACR5 = Acronym 5</a:t>
            </a:r>
            <a:br>
              <a:rPr lang="en-US" dirty="0"/>
            </a:br>
            <a:r>
              <a:rPr lang="en-US" dirty="0"/>
              <a:t>ACR6 = Acronym 6</a:t>
            </a:r>
            <a:br>
              <a:rPr lang="en-US" dirty="0"/>
            </a:br>
            <a:r>
              <a:rPr lang="en-US" dirty="0"/>
              <a:t>ACR7 = Acronym 7</a:t>
            </a:r>
            <a:br>
              <a:rPr lang="en-US" dirty="0"/>
            </a:br>
            <a:r>
              <a:rPr lang="en-US" dirty="0"/>
              <a:t>ACR8 = Acronym 8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381001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16444530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Lef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796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1207637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56070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Righ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075084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04798" y="1225424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03096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Qua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102445" y="1205816"/>
            <a:ext cx="255" cy="489330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04798" y="3641651"/>
            <a:ext cx="11497457" cy="639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8" y="1205815"/>
            <a:ext cx="5691268" cy="2366552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209078" y="1205815"/>
            <a:ext cx="5593177" cy="2366552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93647"/>
            <a:ext cx="5691268" cy="2404751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09078" y="3693647"/>
            <a:ext cx="5593177" cy="2404751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876054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Compare_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06341" y="3744347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9" y="1197639"/>
            <a:ext cx="11477472" cy="2366552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85471"/>
            <a:ext cx="5615759" cy="2404751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92127" y="3685471"/>
            <a:ext cx="5490143" cy="2404751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81521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H_Risk Format_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067" y="814686"/>
            <a:ext cx="2979367" cy="1867301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8"/>
          </p:nvPr>
        </p:nvSpPr>
        <p:spPr>
          <a:xfrm>
            <a:off x="304798" y="1233557"/>
            <a:ext cx="7647297" cy="479468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511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Risk Format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304798" y="1134320"/>
            <a:ext cx="4954140" cy="486136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/>
              <a:t>Bullet 1 level – Bullet 130% size text – Black, 16 point Arial</a:t>
            </a:r>
          </a:p>
          <a:p>
            <a:pPr lvl="1"/>
            <a:r>
              <a:rPr lang="en-US" dirty="0"/>
              <a:t>Bullet 2 level – 14 point Arial Italic</a:t>
            </a:r>
          </a:p>
          <a:p>
            <a:pPr lvl="2"/>
            <a:r>
              <a:rPr lang="en-US" dirty="0"/>
              <a:t>Bullet 3 level – Bullet 125% size text – 14 point Arial</a:t>
            </a:r>
          </a:p>
          <a:p>
            <a:pPr lvl="3"/>
            <a:r>
              <a:rPr lang="en-US" dirty="0"/>
              <a:t>Bullet 4 level – 14 point Arial Italic</a:t>
            </a:r>
          </a:p>
          <a:p>
            <a:pPr lvl="4"/>
            <a:r>
              <a:rPr lang="en-US" dirty="0"/>
              <a:t>Bullet 5 level – Bullet 100% size text – 14 point Arial</a:t>
            </a:r>
          </a:p>
        </p:txBody>
      </p:sp>
      <p:pic>
        <p:nvPicPr>
          <p:cNvPr id="12" name="Picture 11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204" y="1134532"/>
            <a:ext cx="6164275" cy="4564685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412205" y="5777499"/>
            <a:ext cx="6145364" cy="220573"/>
            <a:chOff x="4333069" y="5714104"/>
            <a:chExt cx="4609023" cy="22057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4544208" y="5714104"/>
              <a:ext cx="4397884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tabLst>
                  <a:tab pos="2630488" algn="l"/>
                </a:tabLst>
              </a:pPr>
              <a:r>
                <a:rPr lang="en-US" sz="900" dirty="0"/>
                <a:t>Current risk assessment with uncertainty	Expected risk assessment with	proposed mitigation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155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3897" y="6642556"/>
            <a:ext cx="924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115D2C-7A1E-4EEE-9196-39D2E4EEC110}"/>
              </a:ext>
            </a:extLst>
          </p:cNvPr>
          <p:cNvSpPr/>
          <p:nvPr/>
        </p:nvSpPr>
        <p:spPr>
          <a:xfrm>
            <a:off x="7296646" y="1343803"/>
            <a:ext cx="3968254" cy="922492"/>
          </a:xfrm>
          <a:prstGeom prst="roundRect">
            <a:avLst/>
          </a:prstGeom>
          <a:solidFill>
            <a:srgbClr val="5E8A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Enable Global Missile War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71A573-A322-4476-B15D-10EAEEC269EC}"/>
              </a:ext>
            </a:extLst>
          </p:cNvPr>
          <p:cNvSpPr/>
          <p:nvPr/>
        </p:nvSpPr>
        <p:spPr>
          <a:xfrm>
            <a:off x="7630037" y="1421961"/>
            <a:ext cx="3517388" cy="770086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BE472B-313A-4241-93B4-FDF22E9F7257}"/>
              </a:ext>
            </a:extLst>
          </p:cNvPr>
          <p:cNvSpPr/>
          <p:nvPr/>
        </p:nvSpPr>
        <p:spPr>
          <a:xfrm>
            <a:off x="6247108" y="958526"/>
            <a:ext cx="1645920" cy="1645920"/>
          </a:xfrm>
          <a:prstGeom prst="ellipse">
            <a:avLst/>
          </a:prstGeom>
          <a:solidFill>
            <a:srgbClr val="5E8A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8AA25F-8797-453A-84FF-CAF27F58AC9E}"/>
              </a:ext>
            </a:extLst>
          </p:cNvPr>
          <p:cNvSpPr/>
          <p:nvPr/>
        </p:nvSpPr>
        <p:spPr>
          <a:xfrm>
            <a:off x="6314134" y="1025452"/>
            <a:ext cx="1508760" cy="150876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3A2F33-CEBC-4240-B143-225425CB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Schools of Operational Thought on Space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0A34E9-30BE-42EC-A8F7-0B64010AFD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93845-4EC1-4E27-8C12-A894504AD9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9470" y="6047909"/>
            <a:ext cx="11301412" cy="452437"/>
          </a:xfrm>
        </p:spPr>
        <p:txBody>
          <a:bodyPr/>
          <a:lstStyle/>
          <a:p>
            <a:r>
              <a:rPr lang="en-US" dirty="0"/>
              <a:t>Differing assumptions about the future of war and how to respond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43C63E-970A-437E-838E-3EBAA6375A87}"/>
              </a:ext>
            </a:extLst>
          </p:cNvPr>
          <p:cNvSpPr/>
          <p:nvPr/>
        </p:nvSpPr>
        <p:spPr>
          <a:xfrm>
            <a:off x="6743700" y="2995713"/>
            <a:ext cx="3895774" cy="922492"/>
          </a:xfrm>
          <a:prstGeom prst="roundRect">
            <a:avLst/>
          </a:prstGeom>
          <a:solidFill>
            <a:srgbClr val="5E8A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marL="0" marR="0" lvl="0" indent="1174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Frictionless Intelligence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D54699-CE02-4BC8-95DE-D995A9E3D63E}"/>
              </a:ext>
            </a:extLst>
          </p:cNvPr>
          <p:cNvSpPr/>
          <p:nvPr/>
        </p:nvSpPr>
        <p:spPr>
          <a:xfrm>
            <a:off x="6819900" y="3071592"/>
            <a:ext cx="3657652" cy="770086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91657A-D746-458F-803B-9AD81F5F8DFA}"/>
              </a:ext>
            </a:extLst>
          </p:cNvPr>
          <p:cNvSpPr/>
          <p:nvPr/>
        </p:nvSpPr>
        <p:spPr>
          <a:xfrm>
            <a:off x="10123526" y="2647097"/>
            <a:ext cx="1645920" cy="1645920"/>
          </a:xfrm>
          <a:prstGeom prst="ellipse">
            <a:avLst/>
          </a:prstGeom>
          <a:solidFill>
            <a:srgbClr val="5E8A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9DEB2D3-5F91-4290-97DD-706CE1EDD270}"/>
              </a:ext>
            </a:extLst>
          </p:cNvPr>
          <p:cNvSpPr/>
          <p:nvPr/>
        </p:nvSpPr>
        <p:spPr>
          <a:xfrm>
            <a:off x="10190552" y="2714023"/>
            <a:ext cx="1508760" cy="150876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ACD0A7A-5875-4FAA-A219-0DF10521F0E5}"/>
              </a:ext>
            </a:extLst>
          </p:cNvPr>
          <p:cNvSpPr/>
          <p:nvPr/>
        </p:nvSpPr>
        <p:spPr>
          <a:xfrm>
            <a:off x="1558115" y="4676615"/>
            <a:ext cx="3489286" cy="922492"/>
          </a:xfrm>
          <a:prstGeom prst="roundRect">
            <a:avLst/>
          </a:prstGeom>
          <a:solidFill>
            <a:srgbClr val="5E8A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Nukes Matter Most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4780FCB-F086-4DE0-82DB-C74918D00B35}"/>
              </a:ext>
            </a:extLst>
          </p:cNvPr>
          <p:cNvSpPr/>
          <p:nvPr/>
        </p:nvSpPr>
        <p:spPr>
          <a:xfrm>
            <a:off x="1891506" y="4754773"/>
            <a:ext cx="3026421" cy="770086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F0CC747-43E3-4645-B9A0-B0792C634E5F}"/>
              </a:ext>
            </a:extLst>
          </p:cNvPr>
          <p:cNvSpPr/>
          <p:nvPr/>
        </p:nvSpPr>
        <p:spPr>
          <a:xfrm>
            <a:off x="508577" y="4291338"/>
            <a:ext cx="1645920" cy="1645920"/>
          </a:xfrm>
          <a:prstGeom prst="ellipse">
            <a:avLst/>
          </a:prstGeom>
          <a:solidFill>
            <a:srgbClr val="5E8A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4679A19-008E-4415-9828-2F76E1C81668}"/>
              </a:ext>
            </a:extLst>
          </p:cNvPr>
          <p:cNvSpPr/>
          <p:nvPr/>
        </p:nvSpPr>
        <p:spPr>
          <a:xfrm>
            <a:off x="575603" y="4358264"/>
            <a:ext cx="1508760" cy="150876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0007AA0-B734-4388-84D4-1D74A28F5EC2}"/>
              </a:ext>
            </a:extLst>
          </p:cNvPr>
          <p:cNvSpPr/>
          <p:nvPr/>
        </p:nvSpPr>
        <p:spPr>
          <a:xfrm>
            <a:off x="7296646" y="4666746"/>
            <a:ext cx="3469779" cy="922492"/>
          </a:xfrm>
          <a:prstGeom prst="roundRect">
            <a:avLst/>
          </a:prstGeom>
          <a:solidFill>
            <a:srgbClr val="5E8A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Galactic Battle Fleet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B4E5B14-745E-41B8-B4C5-8430925265D9}"/>
              </a:ext>
            </a:extLst>
          </p:cNvPr>
          <p:cNvSpPr/>
          <p:nvPr/>
        </p:nvSpPr>
        <p:spPr>
          <a:xfrm>
            <a:off x="7630037" y="4744904"/>
            <a:ext cx="3026421" cy="770086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3551E3D-92DE-4E0D-9C46-8CE6A68466F8}"/>
              </a:ext>
            </a:extLst>
          </p:cNvPr>
          <p:cNvSpPr/>
          <p:nvPr/>
        </p:nvSpPr>
        <p:spPr>
          <a:xfrm>
            <a:off x="6247108" y="4281469"/>
            <a:ext cx="1645920" cy="1645920"/>
          </a:xfrm>
          <a:prstGeom prst="ellipse">
            <a:avLst/>
          </a:prstGeom>
          <a:solidFill>
            <a:srgbClr val="5E8A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863D7D-DFB9-4C32-95BC-B66D60F2823C}"/>
              </a:ext>
            </a:extLst>
          </p:cNvPr>
          <p:cNvSpPr/>
          <p:nvPr/>
        </p:nvSpPr>
        <p:spPr>
          <a:xfrm>
            <a:off x="6314134" y="4348395"/>
            <a:ext cx="1508760" cy="150876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4DADE50-12FF-4E0A-8A62-24ED4D27CD0D}"/>
              </a:ext>
            </a:extLst>
          </p:cNvPr>
          <p:cNvSpPr/>
          <p:nvPr/>
        </p:nvSpPr>
        <p:spPr>
          <a:xfrm>
            <a:off x="1558115" y="1343803"/>
            <a:ext cx="3489286" cy="922492"/>
          </a:xfrm>
          <a:prstGeom prst="roundRect">
            <a:avLst/>
          </a:prstGeom>
          <a:solidFill>
            <a:srgbClr val="5E8A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Space Control First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C85B63F-340D-4AF9-9293-5604B7F69173}"/>
              </a:ext>
            </a:extLst>
          </p:cNvPr>
          <p:cNvSpPr/>
          <p:nvPr/>
        </p:nvSpPr>
        <p:spPr>
          <a:xfrm>
            <a:off x="1891506" y="1421961"/>
            <a:ext cx="3026421" cy="770086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D202892-25AB-4CD5-9FFF-1D472D154E10}"/>
              </a:ext>
            </a:extLst>
          </p:cNvPr>
          <p:cNvSpPr/>
          <p:nvPr/>
        </p:nvSpPr>
        <p:spPr>
          <a:xfrm>
            <a:off x="508577" y="958526"/>
            <a:ext cx="1645920" cy="1645920"/>
          </a:xfrm>
          <a:prstGeom prst="ellipse">
            <a:avLst/>
          </a:prstGeom>
          <a:solidFill>
            <a:srgbClr val="5E8A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DBECE29-59B5-459F-9DC8-06DED04339C4}"/>
              </a:ext>
            </a:extLst>
          </p:cNvPr>
          <p:cNvSpPr/>
          <p:nvPr/>
        </p:nvSpPr>
        <p:spPr>
          <a:xfrm>
            <a:off x="575603" y="1025452"/>
            <a:ext cx="1508760" cy="150876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8EC1829-8661-4EA8-8F6A-870432BED59D}"/>
              </a:ext>
            </a:extLst>
          </p:cNvPr>
          <p:cNvSpPr/>
          <p:nvPr/>
        </p:nvSpPr>
        <p:spPr>
          <a:xfrm>
            <a:off x="1061973" y="2993543"/>
            <a:ext cx="3803671" cy="922492"/>
          </a:xfrm>
          <a:prstGeom prst="roundRect">
            <a:avLst/>
          </a:prstGeom>
          <a:solidFill>
            <a:srgbClr val="5E8A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2004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Keep the Plumbing Running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7B0B640-81BE-430F-96EE-45EA2785A63F}"/>
              </a:ext>
            </a:extLst>
          </p:cNvPr>
          <p:cNvSpPr/>
          <p:nvPr/>
        </p:nvSpPr>
        <p:spPr>
          <a:xfrm>
            <a:off x="1147612" y="3060847"/>
            <a:ext cx="3980466" cy="770086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C1DB792-4C8A-4E8A-AC95-72FFDAE52AAD}"/>
              </a:ext>
            </a:extLst>
          </p:cNvPr>
          <p:cNvSpPr/>
          <p:nvPr/>
        </p:nvSpPr>
        <p:spPr>
          <a:xfrm>
            <a:off x="4364531" y="2607795"/>
            <a:ext cx="1645920" cy="1645920"/>
          </a:xfrm>
          <a:prstGeom prst="ellipse">
            <a:avLst/>
          </a:prstGeom>
          <a:solidFill>
            <a:srgbClr val="5E8AB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235B874-F15D-42F8-ABB0-2A2720BD3BC9}"/>
              </a:ext>
            </a:extLst>
          </p:cNvPr>
          <p:cNvSpPr/>
          <p:nvPr/>
        </p:nvSpPr>
        <p:spPr>
          <a:xfrm>
            <a:off x="4431557" y="2674721"/>
            <a:ext cx="1508760" cy="150876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9740E70-74C6-4AFF-9EA1-63B4E7B0BE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r="5406"/>
          <a:stretch/>
        </p:blipFill>
        <p:spPr>
          <a:xfrm>
            <a:off x="647944" y="1094032"/>
            <a:ext cx="1364075" cy="1371600"/>
          </a:xfrm>
          <a:prstGeom prst="ellipse">
            <a:avLst/>
          </a:prstGeom>
        </p:spPr>
      </p:pic>
      <p:pic>
        <p:nvPicPr>
          <p:cNvPr id="48" name="Picture 2" descr="Reagan (CVN 76) and helicopter destroyer JS Izumo (DDH 183) sail alongside each other during a cooperative deployment. Ronald Reagan is forward-deployed to the U.S. 7th fleet area of operations in support of security and stability in the Indo-Pacific region.  (U.S. Navy photo by Mass Communication Specialist 2nd Class Kaila V. Peters)">
            <a:extLst>
              <a:ext uri="{FF2B5EF4-FFF2-40B4-BE49-F238E27FC236}">
                <a16:creationId xmlns:a16="http://schemas.microsoft.com/office/drawing/2014/main" id="{EE7D44F0-8E98-4782-8CA2-851C50075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r="31426"/>
          <a:stretch/>
        </p:blipFill>
        <p:spPr bwMode="auto">
          <a:xfrm>
            <a:off x="4496119" y="2768989"/>
            <a:ext cx="1379636" cy="1371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A59A434-0763-4C55-90D1-F35ADF2243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8046" r="18097" b="19764"/>
          <a:stretch/>
        </p:blipFill>
        <p:spPr>
          <a:xfrm>
            <a:off x="6379589" y="1084997"/>
            <a:ext cx="1377849" cy="1371600"/>
          </a:xfrm>
          <a:prstGeom prst="ellipse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75CC393-06EF-46E3-BED4-BD8E60F075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575" r="14102"/>
          <a:stretch/>
        </p:blipFill>
        <p:spPr bwMode="auto">
          <a:xfrm>
            <a:off x="10250370" y="2782603"/>
            <a:ext cx="1377315" cy="1371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838B6C8-F046-4C68-A66F-2B8E908E05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1185" t="1" b="40884"/>
          <a:stretch/>
        </p:blipFill>
        <p:spPr>
          <a:xfrm>
            <a:off x="628459" y="4426844"/>
            <a:ext cx="1376438" cy="1371600"/>
          </a:xfrm>
          <a:prstGeom prst="ellipse">
            <a:avLst/>
          </a:prstGeom>
        </p:spPr>
      </p:pic>
      <p:pic>
        <p:nvPicPr>
          <p:cNvPr id="52" name="Picture 4" descr="Image result for stars site:nasa.gov">
            <a:extLst>
              <a:ext uri="{FF2B5EF4-FFF2-40B4-BE49-F238E27FC236}">
                <a16:creationId xmlns:a16="http://schemas.microsoft.com/office/drawing/2014/main" id="{46994EDF-5D51-4BCB-89E0-9D5D7595F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8" r="16399"/>
          <a:stretch/>
        </p:blipFill>
        <p:spPr bwMode="auto">
          <a:xfrm>
            <a:off x="6389244" y="4426844"/>
            <a:ext cx="1371369" cy="1371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30C438-F5F6-4A80-AF8D-4F575221DB05}"/>
              </a:ext>
            </a:extLst>
          </p:cNvPr>
          <p:cNvSpPr/>
          <p:nvPr/>
        </p:nvSpPr>
        <p:spPr>
          <a:xfrm>
            <a:off x="6170140" y="6274127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/>
            <a:endParaRPr lang="en-US" sz="1000" dirty="0">
              <a:latin typeface="Arial" panose="020B0604020202020204" pitchFamily="34" charset="0"/>
            </a:endParaRPr>
          </a:p>
          <a:p>
            <a:pPr marR="90150" algn="r"/>
            <a:r>
              <a:rPr lang="en-US" sz="1000" dirty="0">
                <a:latin typeface="Arial" panose="020B0604020202020204" pitchFamily="34" charset="0"/>
              </a:rPr>
              <a:t> Approved for public release. OTR 2019-00865.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5981297"/>
      </p:ext>
    </p:extLst>
  </p:cSld>
  <p:clrMapOvr>
    <a:masterClrMapping/>
  </p:clrMapOvr>
</p:sld>
</file>

<file path=ppt/theme/theme1.xml><?xml version="1.0" encoding="utf-8"?>
<a:theme xmlns:a="http://schemas.openxmlformats.org/drawingml/2006/main" name="1_Corporate Template">
  <a:themeElements>
    <a:clrScheme name="Aerospace New Colors">
      <a:dk1>
        <a:srgbClr val="000000"/>
      </a:dk1>
      <a:lt1>
        <a:sysClr val="window" lastClr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03B32E0-D6D5-4796-B491-5C8BF6ACA845}" vid="{A2510312-B030-49C1-834B-D1E8BE3E0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80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Times New Roman</vt:lpstr>
      <vt:lpstr>1_Corporate Template</vt:lpstr>
      <vt:lpstr>Schools of Operational Thought on 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Schools of Operational Thought on Space</dc:title>
  <dc:creator>Russell Rumbaugh</dc:creator>
  <cp:lastModifiedBy>Russell Rumbaugh</cp:lastModifiedBy>
  <cp:revision>3</cp:revision>
  <dcterms:created xsi:type="dcterms:W3CDTF">2019-04-24T17:33:14Z</dcterms:created>
  <dcterms:modified xsi:type="dcterms:W3CDTF">2019-07-09T18:32:23Z</dcterms:modified>
</cp:coreProperties>
</file>